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6" r:id="rId2"/>
    <p:sldId id="277" r:id="rId3"/>
    <p:sldId id="274" r:id="rId4"/>
    <p:sldId id="345" r:id="rId5"/>
    <p:sldId id="357" r:id="rId6"/>
    <p:sldId id="358" r:id="rId7"/>
    <p:sldId id="368" r:id="rId8"/>
    <p:sldId id="361" r:id="rId9"/>
    <p:sldId id="362" r:id="rId10"/>
    <p:sldId id="363" r:id="rId11"/>
    <p:sldId id="364" r:id="rId12"/>
    <p:sldId id="365" r:id="rId13"/>
    <p:sldId id="366" r:id="rId14"/>
    <p:sldId id="367" r:id="rId15"/>
    <p:sldId id="359" r:id="rId16"/>
    <p:sldId id="369" r:id="rId17"/>
    <p:sldId id="370" r:id="rId18"/>
    <p:sldId id="371" r:id="rId19"/>
    <p:sldId id="372" r:id="rId20"/>
    <p:sldId id="373" r:id="rId21"/>
    <p:sldId id="374" r:id="rId22"/>
    <p:sldId id="375" r:id="rId23"/>
    <p:sldId id="360" r:id="rId24"/>
    <p:sldId id="376" r:id="rId25"/>
    <p:sldId id="377" r:id="rId26"/>
    <p:sldId id="378" r:id="rId27"/>
    <p:sldId id="379" r:id="rId28"/>
    <p:sldId id="380" r:id="rId29"/>
    <p:sldId id="381" r:id="rId30"/>
    <p:sldId id="269" r:id="rId31"/>
    <p:sldId id="268" r:id="rId32"/>
    <p:sldId id="346" r:id="rId33"/>
    <p:sldId id="347" r:id="rId34"/>
    <p:sldId id="348" r:id="rId35"/>
    <p:sldId id="349" r:id="rId36"/>
    <p:sldId id="350" r:id="rId37"/>
    <p:sldId id="351" r:id="rId38"/>
    <p:sldId id="352" r:id="rId39"/>
    <p:sldId id="356" r:id="rId40"/>
    <p:sldId id="353" r:id="rId41"/>
    <p:sldId id="354" r:id="rId42"/>
    <p:sldId id="355" r:id="rId43"/>
    <p:sldId id="382" r:id="rId44"/>
    <p:sldId id="384" r:id="rId45"/>
    <p:sldId id="385" r:id="rId46"/>
    <p:sldId id="386" r:id="rId47"/>
    <p:sldId id="387" r:id="rId48"/>
    <p:sldId id="388" r:id="rId49"/>
    <p:sldId id="389" r:id="rId50"/>
    <p:sldId id="383" r:id="rId51"/>
    <p:sldId id="390" r:id="rId52"/>
    <p:sldId id="391" r:id="rId53"/>
    <p:sldId id="392" r:id="rId54"/>
    <p:sldId id="394" r:id="rId55"/>
    <p:sldId id="393" r:id="rId56"/>
    <p:sldId id="260"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CB61B-F139-47E3-AE75-07757F6EEE19}" v="842" dt="2020-03-10T08:44:40.065"/>
    <p1510:client id="{31C144B6-B5D1-460B-9D23-69E513EC2A46}" v="982" dt="2020-03-10T06:27:15.5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autoAdjust="0"/>
    <p:restoredTop sz="92313"/>
  </p:normalViewPr>
  <p:slideViewPr>
    <p:cSldViewPr snapToGrid="0" snapToObjects="1">
      <p:cViewPr varScale="1">
        <p:scale>
          <a:sx n="157" d="100"/>
          <a:sy n="157" d="100"/>
        </p:scale>
        <p:origin x="1072"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86CB61B-F139-47E3-AE75-07757F6EEE19}"/>
    <pc:docChg chg="addSld modSld sldOrd">
      <pc:chgData name="" userId="" providerId="" clId="Web-{086CB61B-F139-47E3-AE75-07757F6EEE19}" dt="2020-03-10T08:44:40.065" v="817" actId="14100"/>
      <pc:docMkLst>
        <pc:docMk/>
      </pc:docMkLst>
      <pc:sldChg chg="modSp new">
        <pc:chgData name="" userId="" providerId="" clId="Web-{086CB61B-F139-47E3-AE75-07757F6EEE19}" dt="2020-03-10T07:44:48.176" v="25" actId="14100"/>
        <pc:sldMkLst>
          <pc:docMk/>
          <pc:sldMk cId="2252188287" sldId="382"/>
        </pc:sldMkLst>
        <pc:spChg chg="mod">
          <ac:chgData name="" userId="" providerId="" clId="Web-{086CB61B-F139-47E3-AE75-07757F6EEE19}" dt="2020-03-10T07:44:48.176" v="25" actId="14100"/>
          <ac:spMkLst>
            <pc:docMk/>
            <pc:sldMk cId="2252188287" sldId="382"/>
            <ac:spMk id="2" creationId="{2C23F076-9B67-4348-B3F3-020F63466EB7}"/>
          </ac:spMkLst>
        </pc:spChg>
      </pc:sldChg>
      <pc:sldChg chg="addSp delSp modSp new ord">
        <pc:chgData name="" userId="" providerId="" clId="Web-{086CB61B-F139-47E3-AE75-07757F6EEE19}" dt="2020-03-10T08:20:26.637" v="399" actId="1076"/>
        <pc:sldMkLst>
          <pc:docMk/>
          <pc:sldMk cId="1780370013" sldId="383"/>
        </pc:sldMkLst>
        <pc:spChg chg="del">
          <ac:chgData name="" userId="" providerId="" clId="Web-{086CB61B-F139-47E3-AE75-07757F6EEE19}" dt="2020-03-10T08:19:52.512" v="394"/>
          <ac:spMkLst>
            <pc:docMk/>
            <pc:sldMk cId="1780370013" sldId="383"/>
            <ac:spMk id="2" creationId="{C51C623A-2D26-4AD0-AB57-8EB41233E85A}"/>
          </ac:spMkLst>
        </pc:spChg>
        <pc:spChg chg="mod">
          <ac:chgData name="" userId="" providerId="" clId="Web-{086CB61B-F139-47E3-AE75-07757F6EEE19}" dt="2020-03-10T08:19:48.481" v="390" actId="20577"/>
          <ac:spMkLst>
            <pc:docMk/>
            <pc:sldMk cId="1780370013" sldId="383"/>
            <ac:spMk id="3" creationId="{1515D2D1-21A3-4B04-AC92-A0EBBA38B599}"/>
          </ac:spMkLst>
        </pc:spChg>
        <pc:spChg chg="del">
          <ac:chgData name="" userId="" providerId="" clId="Web-{086CB61B-F139-47E3-AE75-07757F6EEE19}" dt="2020-03-10T08:19:50.778" v="393"/>
          <ac:spMkLst>
            <pc:docMk/>
            <pc:sldMk cId="1780370013" sldId="383"/>
            <ac:spMk id="4" creationId="{7AF91FD9-5030-4155-ACEC-F647F258F1A9}"/>
          </ac:spMkLst>
        </pc:spChg>
        <pc:spChg chg="del">
          <ac:chgData name="" userId="" providerId="" clId="Web-{086CB61B-F139-47E3-AE75-07757F6EEE19}" dt="2020-03-10T07:45:18.723" v="27"/>
          <ac:spMkLst>
            <pc:docMk/>
            <pc:sldMk cId="1780370013" sldId="383"/>
            <ac:spMk id="5" creationId="{EA1171C9-DF88-495D-9E07-BB367CAE81AA}"/>
          </ac:spMkLst>
        </pc:spChg>
        <pc:spChg chg="add">
          <ac:chgData name="" userId="" providerId="" clId="Web-{086CB61B-F139-47E3-AE75-07757F6EEE19}" dt="2020-03-10T07:45:19.973" v="28"/>
          <ac:spMkLst>
            <pc:docMk/>
            <pc:sldMk cId="1780370013" sldId="383"/>
            <ac:spMk id="7" creationId="{CE1074B4-D0FE-4FC9-AE11-49B1E6039D5B}"/>
          </ac:spMkLst>
        </pc:spChg>
        <pc:picChg chg="add mod">
          <ac:chgData name="" userId="" providerId="" clId="Web-{086CB61B-F139-47E3-AE75-07757F6EEE19}" dt="2020-03-10T07:45:44.051" v="31" actId="1076"/>
          <ac:picMkLst>
            <pc:docMk/>
            <pc:sldMk cId="1780370013" sldId="383"/>
            <ac:picMk id="8" creationId="{F816A289-40F3-4A64-BE37-F0C4B26FA6AB}"/>
          </ac:picMkLst>
        </pc:picChg>
        <pc:picChg chg="add mod">
          <ac:chgData name="" userId="" providerId="" clId="Web-{086CB61B-F139-47E3-AE75-07757F6EEE19}" dt="2020-03-10T08:20:26.637" v="399" actId="1076"/>
          <ac:picMkLst>
            <pc:docMk/>
            <pc:sldMk cId="1780370013" sldId="383"/>
            <ac:picMk id="10" creationId="{F7AA0945-97FB-42EC-9C5F-1E8B560B6584}"/>
          </ac:picMkLst>
        </pc:picChg>
      </pc:sldChg>
      <pc:sldChg chg="addSp delSp modSp add replId">
        <pc:chgData name="" userId="" providerId="" clId="Web-{086CB61B-F139-47E3-AE75-07757F6EEE19}" dt="2020-03-10T07:53:45.687" v="106" actId="1076"/>
        <pc:sldMkLst>
          <pc:docMk/>
          <pc:sldMk cId="2375771658" sldId="384"/>
        </pc:sldMkLst>
        <pc:spChg chg="mod">
          <ac:chgData name="" userId="" providerId="" clId="Web-{086CB61B-F139-47E3-AE75-07757F6EEE19}" dt="2020-03-10T07:52:33.118" v="99" actId="1076"/>
          <ac:spMkLst>
            <pc:docMk/>
            <pc:sldMk cId="2375771658" sldId="384"/>
            <ac:spMk id="2" creationId="{C51C623A-2D26-4AD0-AB57-8EB41233E85A}"/>
          </ac:spMkLst>
        </pc:spChg>
        <pc:spChg chg="mod">
          <ac:chgData name="" userId="" providerId="" clId="Web-{086CB61B-F139-47E3-AE75-07757F6EEE19}" dt="2020-03-10T07:51:12.839" v="88" actId="20577"/>
          <ac:spMkLst>
            <pc:docMk/>
            <pc:sldMk cId="2375771658" sldId="384"/>
            <ac:spMk id="3" creationId="{1515D2D1-21A3-4B04-AC92-A0EBBA38B599}"/>
          </ac:spMkLst>
        </pc:spChg>
        <pc:spChg chg="mod">
          <ac:chgData name="" userId="" providerId="" clId="Web-{086CB61B-F139-47E3-AE75-07757F6EEE19}" dt="2020-03-10T07:52:24.849" v="98" actId="1076"/>
          <ac:spMkLst>
            <pc:docMk/>
            <pc:sldMk cId="2375771658" sldId="384"/>
            <ac:spMk id="4" creationId="{7AF91FD9-5030-4155-ACEC-F647F258F1A9}"/>
          </ac:spMkLst>
        </pc:spChg>
        <pc:spChg chg="add mod">
          <ac:chgData name="" userId="" providerId="" clId="Web-{086CB61B-F139-47E3-AE75-07757F6EEE19}" dt="2020-03-10T07:53:45.687" v="106" actId="1076"/>
          <ac:spMkLst>
            <pc:docMk/>
            <pc:sldMk cId="2375771658" sldId="384"/>
            <ac:spMk id="9" creationId="{57AE0B7B-624D-4C30-9911-80478502C262}"/>
          </ac:spMkLst>
        </pc:spChg>
        <pc:picChg chg="add del mod">
          <ac:chgData name="" userId="" providerId="" clId="Web-{086CB61B-F139-47E3-AE75-07757F6EEE19}" dt="2020-03-10T07:48:57.380" v="63"/>
          <ac:picMkLst>
            <pc:docMk/>
            <pc:sldMk cId="2375771658" sldId="384"/>
            <ac:picMk id="5" creationId="{9931B00F-B83F-4A10-A00A-718576876422}"/>
          </ac:picMkLst>
        </pc:picChg>
        <pc:picChg chg="add mod">
          <ac:chgData name="" userId="" providerId="" clId="Web-{086CB61B-F139-47E3-AE75-07757F6EEE19}" dt="2020-03-10T07:53:30.883" v="105" actId="1076"/>
          <ac:picMkLst>
            <pc:docMk/>
            <pc:sldMk cId="2375771658" sldId="384"/>
            <ac:picMk id="10" creationId="{85E888D3-A5E4-4094-A737-06B451C99A02}"/>
          </ac:picMkLst>
        </pc:picChg>
      </pc:sldChg>
      <pc:sldChg chg="addSp delSp modSp add ord replId">
        <pc:chgData name="" userId="" providerId="" clId="Web-{086CB61B-F139-47E3-AE75-07757F6EEE19}" dt="2020-03-10T08:11:10.994" v="299" actId="1076"/>
        <pc:sldMkLst>
          <pc:docMk/>
          <pc:sldMk cId="2370622886" sldId="385"/>
        </pc:sldMkLst>
        <pc:spChg chg="mod">
          <ac:chgData name="" userId="" providerId="" clId="Web-{086CB61B-F139-47E3-AE75-07757F6EEE19}" dt="2020-03-10T07:56:02.955" v="161" actId="14100"/>
          <ac:spMkLst>
            <pc:docMk/>
            <pc:sldMk cId="2370622886" sldId="385"/>
            <ac:spMk id="2" creationId="{C51C623A-2D26-4AD0-AB57-8EB41233E85A}"/>
          </ac:spMkLst>
        </pc:spChg>
        <pc:spChg chg="mod">
          <ac:chgData name="" userId="" providerId="" clId="Web-{086CB61B-F139-47E3-AE75-07757F6EEE19}" dt="2020-03-10T07:55:33.395" v="148" actId="20577"/>
          <ac:spMkLst>
            <pc:docMk/>
            <pc:sldMk cId="2370622886" sldId="385"/>
            <ac:spMk id="3" creationId="{1515D2D1-21A3-4B04-AC92-A0EBBA38B599}"/>
          </ac:spMkLst>
        </pc:spChg>
        <pc:spChg chg="del">
          <ac:chgData name="" userId="" providerId="" clId="Web-{086CB61B-F139-47E3-AE75-07757F6EEE19}" dt="2020-03-10T07:55:46.301" v="155"/>
          <ac:spMkLst>
            <pc:docMk/>
            <pc:sldMk cId="2370622886" sldId="385"/>
            <ac:spMk id="4" creationId="{7AF91FD9-5030-4155-ACEC-F647F258F1A9}"/>
          </ac:spMkLst>
        </pc:spChg>
        <pc:spChg chg="add mod">
          <ac:chgData name="" userId="" providerId="" clId="Web-{086CB61B-F139-47E3-AE75-07757F6EEE19}" dt="2020-03-10T08:11:10.994" v="299" actId="1076"/>
          <ac:spMkLst>
            <pc:docMk/>
            <pc:sldMk cId="2370622886" sldId="385"/>
            <ac:spMk id="9" creationId="{3A4D5E2E-345E-4B86-82C2-211029EC23C0}"/>
          </ac:spMkLst>
        </pc:spChg>
        <pc:picChg chg="add mod">
          <ac:chgData name="" userId="" providerId="" clId="Web-{086CB61B-F139-47E3-AE75-07757F6EEE19}" dt="2020-03-10T07:57:22.810" v="167" actId="1076"/>
          <ac:picMkLst>
            <pc:docMk/>
            <pc:sldMk cId="2370622886" sldId="385"/>
            <ac:picMk id="5" creationId="{888ED3DE-A088-4A6A-B844-73CB9FEE791C}"/>
          </ac:picMkLst>
        </pc:picChg>
      </pc:sldChg>
      <pc:sldChg chg="addSp delSp modSp add ord replId">
        <pc:chgData name="" userId="" providerId="" clId="Web-{086CB61B-F139-47E3-AE75-07757F6EEE19}" dt="2020-03-10T08:11:02.885" v="298" actId="1076"/>
        <pc:sldMkLst>
          <pc:docMk/>
          <pc:sldMk cId="1098959108" sldId="386"/>
        </pc:sldMkLst>
        <pc:spChg chg="del">
          <ac:chgData name="" userId="" providerId="" clId="Web-{086CB61B-F139-47E3-AE75-07757F6EEE19}" dt="2020-03-10T08:00:58.428" v="209"/>
          <ac:spMkLst>
            <pc:docMk/>
            <pc:sldMk cId="1098959108" sldId="386"/>
            <ac:spMk id="2" creationId="{C51C623A-2D26-4AD0-AB57-8EB41233E85A}"/>
          </ac:spMkLst>
        </pc:spChg>
        <pc:spChg chg="mod">
          <ac:chgData name="" userId="" providerId="" clId="Web-{086CB61B-F139-47E3-AE75-07757F6EEE19}" dt="2020-03-10T08:00:22.366" v="205" actId="20577"/>
          <ac:spMkLst>
            <pc:docMk/>
            <pc:sldMk cId="1098959108" sldId="386"/>
            <ac:spMk id="3" creationId="{1515D2D1-21A3-4B04-AC92-A0EBBA38B599}"/>
          </ac:spMkLst>
        </pc:spChg>
        <pc:spChg chg="del">
          <ac:chgData name="" userId="" providerId="" clId="Web-{086CB61B-F139-47E3-AE75-07757F6EEE19}" dt="2020-03-10T08:00:24.928" v="208"/>
          <ac:spMkLst>
            <pc:docMk/>
            <pc:sldMk cId="1098959108" sldId="386"/>
            <ac:spMk id="4" creationId="{7AF91FD9-5030-4155-ACEC-F647F258F1A9}"/>
          </ac:spMkLst>
        </pc:spChg>
        <pc:spChg chg="add mod">
          <ac:chgData name="" userId="" providerId="" clId="Web-{086CB61B-F139-47E3-AE75-07757F6EEE19}" dt="2020-03-10T08:11:02.885" v="298" actId="1076"/>
          <ac:spMkLst>
            <pc:docMk/>
            <pc:sldMk cId="1098959108" sldId="386"/>
            <ac:spMk id="14" creationId="{25794EA9-8139-438C-A2B8-B9F3617B1522}"/>
          </ac:spMkLst>
        </pc:spChg>
        <pc:picChg chg="add mod">
          <ac:chgData name="" userId="" providerId="" clId="Web-{086CB61B-F139-47E3-AE75-07757F6EEE19}" dt="2020-03-10T08:03:18.163" v="222" actId="14100"/>
          <ac:picMkLst>
            <pc:docMk/>
            <pc:sldMk cId="1098959108" sldId="386"/>
            <ac:picMk id="5" creationId="{C0DF592C-1FF2-455E-B6A3-91EA16BA4E54}"/>
          </ac:picMkLst>
        </pc:picChg>
        <pc:picChg chg="add mod">
          <ac:chgData name="" userId="" providerId="" clId="Web-{086CB61B-F139-47E3-AE75-07757F6EEE19}" dt="2020-03-10T08:02:14.460" v="218" actId="1076"/>
          <ac:picMkLst>
            <pc:docMk/>
            <pc:sldMk cId="1098959108" sldId="386"/>
            <ac:picMk id="9" creationId="{2A505285-2A31-49C9-9EF1-A199A4F7A85A}"/>
          </ac:picMkLst>
        </pc:picChg>
        <pc:picChg chg="add mod">
          <ac:chgData name="" userId="" providerId="" clId="Web-{086CB61B-F139-47E3-AE75-07757F6EEE19}" dt="2020-03-10T08:02:58.460" v="220" actId="1076"/>
          <ac:picMkLst>
            <pc:docMk/>
            <pc:sldMk cId="1098959108" sldId="386"/>
            <ac:picMk id="11" creationId="{9134BC07-8EC5-47CA-9223-728E077CC789}"/>
          </ac:picMkLst>
        </pc:picChg>
      </pc:sldChg>
      <pc:sldChg chg="addSp delSp modSp add replId">
        <pc:chgData name="" userId="" providerId="" clId="Web-{086CB61B-F139-47E3-AE75-07757F6EEE19}" dt="2020-03-10T08:10:56.885" v="297" actId="1076"/>
        <pc:sldMkLst>
          <pc:docMk/>
          <pc:sldMk cId="690893644" sldId="387"/>
        </pc:sldMkLst>
        <pc:spChg chg="mod">
          <ac:chgData name="" userId="" providerId="" clId="Web-{086CB61B-F139-47E3-AE75-07757F6EEE19}" dt="2020-03-10T08:10:56.885" v="297" actId="1076"/>
          <ac:spMkLst>
            <pc:docMk/>
            <pc:sldMk cId="690893644" sldId="387"/>
            <ac:spMk id="14" creationId="{25794EA9-8139-438C-A2B8-B9F3617B1522}"/>
          </ac:spMkLst>
        </pc:spChg>
        <pc:picChg chg="add mod">
          <ac:chgData name="" userId="" providerId="" clId="Web-{086CB61B-F139-47E3-AE75-07757F6EEE19}" dt="2020-03-10T08:05:23.571" v="232" actId="1076"/>
          <ac:picMkLst>
            <pc:docMk/>
            <pc:sldMk cId="690893644" sldId="387"/>
            <ac:picMk id="2" creationId="{B0549BFC-10AE-4587-9F4F-8317475F04D2}"/>
          </ac:picMkLst>
        </pc:picChg>
        <pc:picChg chg="del">
          <ac:chgData name="" userId="" providerId="" clId="Web-{086CB61B-F139-47E3-AE75-07757F6EEE19}" dt="2020-03-10T08:04:44.696" v="226"/>
          <ac:picMkLst>
            <pc:docMk/>
            <pc:sldMk cId="690893644" sldId="387"/>
            <ac:picMk id="5" creationId="{C0DF592C-1FF2-455E-B6A3-91EA16BA4E54}"/>
          </ac:picMkLst>
        </pc:picChg>
        <pc:picChg chg="del">
          <ac:chgData name="" userId="" providerId="" clId="Web-{086CB61B-F139-47E3-AE75-07757F6EEE19}" dt="2020-03-10T08:04:44.743" v="227"/>
          <ac:picMkLst>
            <pc:docMk/>
            <pc:sldMk cId="690893644" sldId="387"/>
            <ac:picMk id="9" creationId="{2A505285-2A31-49C9-9EF1-A199A4F7A85A}"/>
          </ac:picMkLst>
        </pc:picChg>
        <pc:picChg chg="del">
          <ac:chgData name="" userId="" providerId="" clId="Web-{086CB61B-F139-47E3-AE75-07757F6EEE19}" dt="2020-03-10T08:04:44.680" v="225"/>
          <ac:picMkLst>
            <pc:docMk/>
            <pc:sldMk cId="690893644" sldId="387"/>
            <ac:picMk id="11" creationId="{9134BC07-8EC5-47CA-9223-728E077CC789}"/>
          </ac:picMkLst>
        </pc:picChg>
      </pc:sldChg>
      <pc:sldChg chg="addSp delSp modSp add ord replId">
        <pc:chgData name="" userId="" providerId="" clId="Web-{086CB61B-F139-47E3-AE75-07757F6EEE19}" dt="2020-03-10T08:10:45.807" v="296" actId="1076"/>
        <pc:sldMkLst>
          <pc:docMk/>
          <pc:sldMk cId="1257298753" sldId="388"/>
        </pc:sldMkLst>
        <pc:spChg chg="mod">
          <ac:chgData name="" userId="" providerId="" clId="Web-{086CB61B-F139-47E3-AE75-07757F6EEE19}" dt="2020-03-10T08:10:06.603" v="291" actId="1076"/>
          <ac:spMkLst>
            <pc:docMk/>
            <pc:sldMk cId="1257298753" sldId="388"/>
            <ac:spMk id="2" creationId="{C51C623A-2D26-4AD0-AB57-8EB41233E85A}"/>
          </ac:spMkLst>
        </pc:spChg>
        <pc:spChg chg="mod">
          <ac:chgData name="" userId="" providerId="" clId="Web-{086CB61B-F139-47E3-AE75-07757F6EEE19}" dt="2020-03-10T08:07:30.556" v="263" actId="20577"/>
          <ac:spMkLst>
            <pc:docMk/>
            <pc:sldMk cId="1257298753" sldId="388"/>
            <ac:spMk id="3" creationId="{1515D2D1-21A3-4B04-AC92-A0EBBA38B599}"/>
          </ac:spMkLst>
        </pc:spChg>
        <pc:spChg chg="del">
          <ac:chgData name="" userId="" providerId="" clId="Web-{086CB61B-F139-47E3-AE75-07757F6EEE19}" dt="2020-03-10T08:08:05.728" v="277"/>
          <ac:spMkLst>
            <pc:docMk/>
            <pc:sldMk cId="1257298753" sldId="388"/>
            <ac:spMk id="4" creationId="{7AF91FD9-5030-4155-ACEC-F647F258F1A9}"/>
          </ac:spMkLst>
        </pc:spChg>
        <pc:spChg chg="add mod">
          <ac:chgData name="" userId="" providerId="" clId="Web-{086CB61B-F139-47E3-AE75-07757F6EEE19}" dt="2020-03-10T08:10:45.807" v="296" actId="1076"/>
          <ac:spMkLst>
            <pc:docMk/>
            <pc:sldMk cId="1257298753" sldId="388"/>
            <ac:spMk id="10" creationId="{2FF0D746-CD9D-455E-98A6-534B81A4ACB8}"/>
          </ac:spMkLst>
        </pc:spChg>
        <pc:picChg chg="add mod">
          <ac:chgData name="" userId="" providerId="" clId="Web-{086CB61B-F139-47E3-AE75-07757F6EEE19}" dt="2020-03-10T08:10:33.229" v="295" actId="14100"/>
          <ac:picMkLst>
            <pc:docMk/>
            <pc:sldMk cId="1257298753" sldId="388"/>
            <ac:picMk id="5" creationId="{CF7920A9-6E2C-4DEF-8370-704240FE87B4}"/>
          </ac:picMkLst>
        </pc:picChg>
      </pc:sldChg>
      <pc:sldChg chg="addSp modSp add ord replId">
        <pc:chgData name="" userId="" providerId="" clId="Web-{086CB61B-F139-47E3-AE75-07757F6EEE19}" dt="2020-03-10T08:17:43.012" v="377" actId="1076"/>
        <pc:sldMkLst>
          <pc:docMk/>
          <pc:sldMk cId="3810979014" sldId="389"/>
        </pc:sldMkLst>
        <pc:spChg chg="mod">
          <ac:chgData name="" userId="" providerId="" clId="Web-{086CB61B-F139-47E3-AE75-07757F6EEE19}" dt="2020-03-10T08:14:51.464" v="348" actId="20577"/>
          <ac:spMkLst>
            <pc:docMk/>
            <pc:sldMk cId="3810979014" sldId="389"/>
            <ac:spMk id="2" creationId="{C51C623A-2D26-4AD0-AB57-8EB41233E85A}"/>
          </ac:spMkLst>
        </pc:spChg>
        <pc:spChg chg="mod">
          <ac:chgData name="" userId="" providerId="" clId="Web-{086CB61B-F139-47E3-AE75-07757F6EEE19}" dt="2020-03-10T08:13:22.104" v="314" actId="20577"/>
          <ac:spMkLst>
            <pc:docMk/>
            <pc:sldMk cId="3810979014" sldId="389"/>
            <ac:spMk id="3" creationId="{1515D2D1-21A3-4B04-AC92-A0EBBA38B599}"/>
          </ac:spMkLst>
        </pc:spChg>
        <pc:spChg chg="mod">
          <ac:chgData name="" userId="" providerId="" clId="Web-{086CB61B-F139-47E3-AE75-07757F6EEE19}" dt="2020-03-10T08:14:00.073" v="324" actId="20577"/>
          <ac:spMkLst>
            <pc:docMk/>
            <pc:sldMk cId="3810979014" sldId="389"/>
            <ac:spMk id="4" creationId="{7AF91FD9-5030-4155-ACEC-F647F258F1A9}"/>
          </ac:spMkLst>
        </pc:spChg>
        <pc:spChg chg="add mod">
          <ac:chgData name="" userId="" providerId="" clId="Web-{086CB61B-F139-47E3-AE75-07757F6EEE19}" dt="2020-03-10T08:15:41.542" v="364" actId="1076"/>
          <ac:spMkLst>
            <pc:docMk/>
            <pc:sldMk cId="3810979014" sldId="389"/>
            <ac:spMk id="5" creationId="{9C88A42D-DF31-4611-BD0D-83D40A085D95}"/>
          </ac:spMkLst>
        </pc:spChg>
        <pc:picChg chg="add mod">
          <ac:chgData name="" userId="" providerId="" clId="Web-{086CB61B-F139-47E3-AE75-07757F6EEE19}" dt="2020-03-10T08:17:43.012" v="377" actId="1076"/>
          <ac:picMkLst>
            <pc:docMk/>
            <pc:sldMk cId="3810979014" sldId="389"/>
            <ac:picMk id="6" creationId="{DD2FE493-EA57-4623-94AA-1E647490661C}"/>
          </ac:picMkLst>
        </pc:picChg>
        <pc:picChg chg="add mod">
          <ac:chgData name="" userId="" providerId="" clId="Web-{086CB61B-F139-47E3-AE75-07757F6EEE19}" dt="2020-03-10T08:17:38.543" v="376" actId="1076"/>
          <ac:picMkLst>
            <pc:docMk/>
            <pc:sldMk cId="3810979014" sldId="389"/>
            <ac:picMk id="10" creationId="{1ACFFFA4-C956-4798-92A8-A459AAA9A8AC}"/>
          </ac:picMkLst>
        </pc:picChg>
      </pc:sldChg>
      <pc:sldChg chg="addSp delSp modSp add replId">
        <pc:chgData name="" userId="" providerId="" clId="Web-{086CB61B-F139-47E3-AE75-07757F6EEE19}" dt="2020-03-10T08:24:54.842" v="509" actId="1076"/>
        <pc:sldMkLst>
          <pc:docMk/>
          <pc:sldMk cId="2607665641" sldId="390"/>
        </pc:sldMkLst>
        <pc:spChg chg="mod">
          <ac:chgData name="" userId="" providerId="" clId="Web-{086CB61B-F139-47E3-AE75-07757F6EEE19}" dt="2020-03-10T08:22:45.544" v="480" actId="1076"/>
          <ac:spMkLst>
            <pc:docMk/>
            <pc:sldMk cId="2607665641" sldId="390"/>
            <ac:spMk id="2" creationId="{C51C623A-2D26-4AD0-AB57-8EB41233E85A}"/>
          </ac:spMkLst>
        </pc:spChg>
        <pc:spChg chg="mod">
          <ac:chgData name="" userId="" providerId="" clId="Web-{086CB61B-F139-47E3-AE75-07757F6EEE19}" dt="2020-03-10T08:22:25.185" v="465" actId="20577"/>
          <ac:spMkLst>
            <pc:docMk/>
            <pc:sldMk cId="2607665641" sldId="390"/>
            <ac:spMk id="3" creationId="{1515D2D1-21A3-4B04-AC92-A0EBBA38B599}"/>
          </ac:spMkLst>
        </pc:spChg>
        <pc:spChg chg="del">
          <ac:chgData name="" userId="" providerId="" clId="Web-{086CB61B-F139-47E3-AE75-07757F6EEE19}" dt="2020-03-10T08:22:36.138" v="475"/>
          <ac:spMkLst>
            <pc:docMk/>
            <pc:sldMk cId="2607665641" sldId="390"/>
            <ac:spMk id="4" creationId="{7AF91FD9-5030-4155-ACEC-F647F258F1A9}"/>
          </ac:spMkLst>
        </pc:spChg>
        <pc:spChg chg="add mod">
          <ac:chgData name="" userId="" providerId="" clId="Web-{086CB61B-F139-47E3-AE75-07757F6EEE19}" dt="2020-03-10T08:24:54.842" v="509" actId="1076"/>
          <ac:spMkLst>
            <pc:docMk/>
            <pc:sldMk cId="2607665641" sldId="390"/>
            <ac:spMk id="9" creationId="{6C0F73E8-15D6-4AC0-91DF-617D29AC3EFE}"/>
          </ac:spMkLst>
        </pc:spChg>
        <pc:picChg chg="add mod">
          <ac:chgData name="" userId="" providerId="" clId="Web-{086CB61B-F139-47E3-AE75-07757F6EEE19}" dt="2020-03-10T08:24:46.029" v="508" actId="1076"/>
          <ac:picMkLst>
            <pc:docMk/>
            <pc:sldMk cId="2607665641" sldId="390"/>
            <ac:picMk id="5" creationId="{C465D2C3-03C4-41DA-923A-5ACB1D5E92EC}"/>
          </ac:picMkLst>
        </pc:picChg>
      </pc:sldChg>
      <pc:sldChg chg="addSp delSp modSp add replId">
        <pc:chgData name="" userId="" providerId="" clId="Web-{086CB61B-F139-47E3-AE75-07757F6EEE19}" dt="2020-03-10T08:30:31.234" v="614" actId="1076"/>
        <pc:sldMkLst>
          <pc:docMk/>
          <pc:sldMk cId="4093356909" sldId="391"/>
        </pc:sldMkLst>
        <pc:spChg chg="mod">
          <ac:chgData name="" userId="" providerId="" clId="Web-{086CB61B-F139-47E3-AE75-07757F6EEE19}" dt="2020-03-10T08:27:19.561" v="580" actId="14100"/>
          <ac:spMkLst>
            <pc:docMk/>
            <pc:sldMk cId="4093356909" sldId="391"/>
            <ac:spMk id="2" creationId="{C51C623A-2D26-4AD0-AB57-8EB41233E85A}"/>
          </ac:spMkLst>
        </pc:spChg>
        <pc:spChg chg="mod">
          <ac:chgData name="" userId="" providerId="" clId="Web-{086CB61B-F139-47E3-AE75-07757F6EEE19}" dt="2020-03-10T08:26:14.498" v="557" actId="20577"/>
          <ac:spMkLst>
            <pc:docMk/>
            <pc:sldMk cId="4093356909" sldId="391"/>
            <ac:spMk id="3" creationId="{1515D2D1-21A3-4B04-AC92-A0EBBA38B599}"/>
          </ac:spMkLst>
        </pc:spChg>
        <pc:spChg chg="del">
          <ac:chgData name="" userId="" providerId="" clId="Web-{086CB61B-F139-47E3-AE75-07757F6EEE19}" dt="2020-03-10T08:26:15.248" v="559"/>
          <ac:spMkLst>
            <pc:docMk/>
            <pc:sldMk cId="4093356909" sldId="391"/>
            <ac:spMk id="4" creationId="{7AF91FD9-5030-4155-ACEC-F647F258F1A9}"/>
          </ac:spMkLst>
        </pc:spChg>
        <pc:spChg chg="add mod">
          <ac:chgData name="" userId="" providerId="" clId="Web-{086CB61B-F139-47E3-AE75-07757F6EEE19}" dt="2020-03-10T08:30:31.234" v="614" actId="1076"/>
          <ac:spMkLst>
            <pc:docMk/>
            <pc:sldMk cId="4093356909" sldId="391"/>
            <ac:spMk id="9" creationId="{683370ED-3FDB-40C0-89D5-2BA728114946}"/>
          </ac:spMkLst>
        </pc:spChg>
        <pc:picChg chg="add mod">
          <ac:chgData name="" userId="" providerId="" clId="Web-{086CB61B-F139-47E3-AE75-07757F6EEE19}" dt="2020-03-10T08:30:20.859" v="612" actId="1076"/>
          <ac:picMkLst>
            <pc:docMk/>
            <pc:sldMk cId="4093356909" sldId="391"/>
            <ac:picMk id="5" creationId="{4762F7B1-EFD6-4EB1-BB49-5A73B0A74A1D}"/>
          </ac:picMkLst>
        </pc:picChg>
      </pc:sldChg>
      <pc:sldChg chg="addSp delSp modSp add replId">
        <pc:chgData name="" userId="" providerId="" clId="Web-{086CB61B-F139-47E3-AE75-07757F6EEE19}" dt="2020-03-10T08:34:52.610" v="705" actId="14100"/>
        <pc:sldMkLst>
          <pc:docMk/>
          <pc:sldMk cId="2937132719" sldId="392"/>
        </pc:sldMkLst>
        <pc:spChg chg="mod">
          <ac:chgData name="" userId="" providerId="" clId="Web-{086CB61B-F139-47E3-AE75-07757F6EEE19}" dt="2020-03-10T08:33:36.141" v="687" actId="20577"/>
          <ac:spMkLst>
            <pc:docMk/>
            <pc:sldMk cId="2937132719" sldId="392"/>
            <ac:spMk id="2" creationId="{C51C623A-2D26-4AD0-AB57-8EB41233E85A}"/>
          </ac:spMkLst>
        </pc:spChg>
        <pc:spChg chg="mod">
          <ac:chgData name="" userId="" providerId="" clId="Web-{086CB61B-F139-47E3-AE75-07757F6EEE19}" dt="2020-03-10T08:32:22.265" v="659" actId="20577"/>
          <ac:spMkLst>
            <pc:docMk/>
            <pc:sldMk cId="2937132719" sldId="392"/>
            <ac:spMk id="3" creationId="{1515D2D1-21A3-4B04-AC92-A0EBBA38B599}"/>
          </ac:spMkLst>
        </pc:spChg>
        <pc:spChg chg="del">
          <ac:chgData name="" userId="" providerId="" clId="Web-{086CB61B-F139-47E3-AE75-07757F6EEE19}" dt="2020-03-10T08:32:30.109" v="668"/>
          <ac:spMkLst>
            <pc:docMk/>
            <pc:sldMk cId="2937132719" sldId="392"/>
            <ac:spMk id="4" creationId="{7AF91FD9-5030-4155-ACEC-F647F258F1A9}"/>
          </ac:spMkLst>
        </pc:spChg>
        <pc:spChg chg="add mod">
          <ac:chgData name="" userId="" providerId="" clId="Web-{086CB61B-F139-47E3-AE75-07757F6EEE19}" dt="2020-03-10T08:34:52.610" v="705" actId="14100"/>
          <ac:spMkLst>
            <pc:docMk/>
            <pc:sldMk cId="2937132719" sldId="392"/>
            <ac:spMk id="11" creationId="{A02AB131-D9D1-4B8F-9499-6971A6946217}"/>
          </ac:spMkLst>
        </pc:spChg>
        <pc:picChg chg="add mod">
          <ac:chgData name="" userId="" providerId="" clId="Web-{086CB61B-F139-47E3-AE75-07757F6EEE19}" dt="2020-03-10T08:33:47.766" v="690" actId="1076"/>
          <ac:picMkLst>
            <pc:docMk/>
            <pc:sldMk cId="2937132719" sldId="392"/>
            <ac:picMk id="5" creationId="{CF5684CC-F5E4-42C4-A1B4-D5E21617ECA1}"/>
          </ac:picMkLst>
        </pc:picChg>
        <pc:picChg chg="add mod">
          <ac:chgData name="" userId="" providerId="" clId="Web-{086CB61B-F139-47E3-AE75-07757F6EEE19}" dt="2020-03-10T08:34:01.625" v="692" actId="1076"/>
          <ac:picMkLst>
            <pc:docMk/>
            <pc:sldMk cId="2937132719" sldId="392"/>
            <ac:picMk id="9" creationId="{0718260F-D7D3-467A-AC76-DD6B5DC34825}"/>
          </ac:picMkLst>
        </pc:picChg>
      </pc:sldChg>
      <pc:sldChg chg="modSp add ord replId">
        <pc:chgData name="" userId="" providerId="" clId="Web-{086CB61B-F139-47E3-AE75-07757F6EEE19}" dt="2020-03-10T08:44:40.065" v="817" actId="14100"/>
        <pc:sldMkLst>
          <pc:docMk/>
          <pc:sldMk cId="1581249096" sldId="393"/>
        </pc:sldMkLst>
        <pc:spChg chg="mod">
          <ac:chgData name="" userId="" providerId="" clId="Web-{086CB61B-F139-47E3-AE75-07757F6EEE19}" dt="2020-03-10T08:44:40.065" v="817" actId="14100"/>
          <ac:spMkLst>
            <pc:docMk/>
            <pc:sldMk cId="1581249096" sldId="393"/>
            <ac:spMk id="2" creationId="{C51C623A-2D26-4AD0-AB57-8EB41233E85A}"/>
          </ac:spMkLst>
        </pc:spChg>
        <pc:spChg chg="mod">
          <ac:chgData name="" userId="" providerId="" clId="Web-{086CB61B-F139-47E3-AE75-07757F6EEE19}" dt="2020-03-10T08:38:59.939" v="734" actId="20577"/>
          <ac:spMkLst>
            <pc:docMk/>
            <pc:sldMk cId="1581249096" sldId="393"/>
            <ac:spMk id="3" creationId="{1515D2D1-21A3-4B04-AC92-A0EBBA38B599}"/>
          </ac:spMkLst>
        </pc:spChg>
        <pc:spChg chg="mod">
          <ac:chgData name="" userId="" providerId="" clId="Web-{086CB61B-F139-47E3-AE75-07757F6EEE19}" dt="2020-03-10T08:44:36.925" v="816" actId="1076"/>
          <ac:spMkLst>
            <pc:docMk/>
            <pc:sldMk cId="1581249096" sldId="393"/>
            <ac:spMk id="4" creationId="{7AF91FD9-5030-4155-ACEC-F647F258F1A9}"/>
          </ac:spMkLst>
        </pc:spChg>
      </pc:sldChg>
      <pc:sldChg chg="addSp delSp modSp add replId">
        <pc:chgData name="" userId="" providerId="" clId="Web-{086CB61B-F139-47E3-AE75-07757F6EEE19}" dt="2020-03-10T08:36:28.579" v="726" actId="1076"/>
        <pc:sldMkLst>
          <pc:docMk/>
          <pc:sldMk cId="2949758595" sldId="394"/>
        </pc:sldMkLst>
        <pc:spChg chg="del">
          <ac:chgData name="" userId="" providerId="" clId="Web-{086CB61B-F139-47E3-AE75-07757F6EEE19}" dt="2020-03-10T08:35:54.110" v="722"/>
          <ac:spMkLst>
            <pc:docMk/>
            <pc:sldMk cId="2949758595" sldId="394"/>
            <ac:spMk id="2" creationId="{C51C623A-2D26-4AD0-AB57-8EB41233E85A}"/>
          </ac:spMkLst>
        </pc:spChg>
        <pc:spChg chg="mod">
          <ac:chgData name="" userId="" providerId="" clId="Web-{086CB61B-F139-47E3-AE75-07757F6EEE19}" dt="2020-03-10T08:35:49.360" v="718" actId="20577"/>
          <ac:spMkLst>
            <pc:docMk/>
            <pc:sldMk cId="2949758595" sldId="394"/>
            <ac:spMk id="3" creationId="{1515D2D1-21A3-4B04-AC92-A0EBBA38B599}"/>
          </ac:spMkLst>
        </pc:spChg>
        <pc:spChg chg="del">
          <ac:chgData name="" userId="" providerId="" clId="Web-{086CB61B-F139-47E3-AE75-07757F6EEE19}" dt="2020-03-10T08:35:52.141" v="721"/>
          <ac:spMkLst>
            <pc:docMk/>
            <pc:sldMk cId="2949758595" sldId="394"/>
            <ac:spMk id="4" creationId="{7AF91FD9-5030-4155-ACEC-F647F258F1A9}"/>
          </ac:spMkLst>
        </pc:spChg>
        <pc:picChg chg="add mod">
          <ac:chgData name="" userId="" providerId="" clId="Web-{086CB61B-F139-47E3-AE75-07757F6EEE19}" dt="2020-03-10T08:36:28.579" v="726" actId="1076"/>
          <ac:picMkLst>
            <pc:docMk/>
            <pc:sldMk cId="2949758595" sldId="394"/>
            <ac:picMk id="5" creationId="{C4A7FB66-EF1C-459D-990B-1E561350B906}"/>
          </ac:picMkLst>
        </pc:picChg>
      </pc:sldChg>
    </pc:docChg>
  </pc:docChgLst>
  <pc:docChgLst>
    <pc:chgData clId="Web-{31C144B6-B5D1-460B-9D23-69E513EC2A46}"/>
    <pc:docChg chg="addSld modSld">
      <pc:chgData name="" userId="" providerId="" clId="Web-{31C144B6-B5D1-460B-9D23-69E513EC2A46}" dt="2020-03-10T06:27:14.889" v="950" actId="20577"/>
      <pc:docMkLst>
        <pc:docMk/>
      </pc:docMkLst>
      <pc:sldChg chg="addSp delSp modSp">
        <pc:chgData name="" userId="" providerId="" clId="Web-{31C144B6-B5D1-460B-9D23-69E513EC2A46}" dt="2020-03-10T05:07:31.333" v="111" actId="20577"/>
        <pc:sldMkLst>
          <pc:docMk/>
          <pc:sldMk cId="1089743445" sldId="360"/>
        </pc:sldMkLst>
        <pc:spChg chg="del">
          <ac:chgData name="" userId="" providerId="" clId="Web-{31C144B6-B5D1-460B-9D23-69E513EC2A46}" dt="2020-03-10T05:01:46.269" v="49"/>
          <ac:spMkLst>
            <pc:docMk/>
            <pc:sldMk cId="1089743445" sldId="360"/>
            <ac:spMk id="2" creationId="{00000000-0000-0000-0000-000000000000}"/>
          </ac:spMkLst>
        </pc:spChg>
        <pc:spChg chg="mod">
          <ac:chgData name="" userId="" providerId="" clId="Web-{31C144B6-B5D1-460B-9D23-69E513EC2A46}" dt="2020-03-10T05:07:31.333" v="111" actId="20577"/>
          <ac:spMkLst>
            <pc:docMk/>
            <pc:sldMk cId="1089743445" sldId="360"/>
            <ac:spMk id="3" creationId="{00000000-0000-0000-0000-000000000000}"/>
          </ac:spMkLst>
        </pc:spChg>
        <pc:spChg chg="del">
          <ac:chgData name="" userId="" providerId="" clId="Web-{31C144B6-B5D1-460B-9D23-69E513EC2A46}" dt="2020-03-10T05:01:48.254" v="50"/>
          <ac:spMkLst>
            <pc:docMk/>
            <pc:sldMk cId="1089743445" sldId="360"/>
            <ac:spMk id="4" creationId="{00000000-0000-0000-0000-000000000000}"/>
          </ac:spMkLst>
        </pc:spChg>
        <pc:spChg chg="del mod">
          <ac:chgData name="" userId="" providerId="" clId="Web-{31C144B6-B5D1-460B-9D23-69E513EC2A46}" dt="2020-03-10T05:02:34.613" v="60"/>
          <ac:spMkLst>
            <pc:docMk/>
            <pc:sldMk cId="1089743445" sldId="360"/>
            <ac:spMk id="5" creationId="{00000000-0000-0000-0000-000000000000}"/>
          </ac:spMkLst>
        </pc:spChg>
        <pc:spChg chg="add del mod">
          <ac:chgData name="" userId="" providerId="" clId="Web-{31C144B6-B5D1-460B-9D23-69E513EC2A46}" dt="2020-03-10T05:02:32.879" v="59"/>
          <ac:spMkLst>
            <pc:docMk/>
            <pc:sldMk cId="1089743445" sldId="360"/>
            <ac:spMk id="10" creationId="{51B8A382-ECE6-4589-B5A5-68E1F10508F9}"/>
          </ac:spMkLst>
        </pc:spChg>
        <pc:spChg chg="add">
          <ac:chgData name="" userId="" providerId="" clId="Web-{31C144B6-B5D1-460B-9D23-69E513EC2A46}" dt="2020-03-10T05:02:35.066" v="61"/>
          <ac:spMkLst>
            <pc:docMk/>
            <pc:sldMk cId="1089743445" sldId="360"/>
            <ac:spMk id="12" creationId="{8B52498F-FF0F-4C87-99D8-39BDCE4F996C}"/>
          </ac:spMkLst>
        </pc:spChg>
        <pc:spChg chg="add mod">
          <ac:chgData name="" userId="" providerId="" clId="Web-{31C144B6-B5D1-460B-9D23-69E513EC2A46}" dt="2020-03-10T05:04:18.957" v="77" actId="1076"/>
          <ac:spMkLst>
            <pc:docMk/>
            <pc:sldMk cId="1089743445" sldId="360"/>
            <ac:spMk id="14" creationId="{C4C64CF2-DF6A-4356-9303-7A9B68A9B1D4}"/>
          </ac:spMkLst>
        </pc:spChg>
        <pc:spChg chg="add mod">
          <ac:chgData name="" userId="" providerId="" clId="Web-{31C144B6-B5D1-460B-9D23-69E513EC2A46}" dt="2020-03-10T05:05:31.239" v="99" actId="14100"/>
          <ac:spMkLst>
            <pc:docMk/>
            <pc:sldMk cId="1089743445" sldId="360"/>
            <ac:spMk id="16" creationId="{C7E1093B-3535-4AB0-B74C-787CBC587739}"/>
          </ac:spMkLst>
        </pc:spChg>
        <pc:spChg chg="add mod">
          <ac:chgData name="" userId="" providerId="" clId="Web-{31C144B6-B5D1-460B-9D23-69E513EC2A46}" dt="2020-03-10T05:05:46.911" v="102" actId="14100"/>
          <ac:spMkLst>
            <pc:docMk/>
            <pc:sldMk cId="1089743445" sldId="360"/>
            <ac:spMk id="17" creationId="{0C32C062-7A97-4C6C-9203-837D1848B08F}"/>
          </ac:spMkLst>
        </pc:spChg>
        <pc:spChg chg="add mod">
          <ac:chgData name="" userId="" providerId="" clId="Web-{31C144B6-B5D1-460B-9D23-69E513EC2A46}" dt="2020-03-10T05:06:00.145" v="104" actId="1076"/>
          <ac:spMkLst>
            <pc:docMk/>
            <pc:sldMk cId="1089743445" sldId="360"/>
            <ac:spMk id="18" creationId="{D448AA07-06CD-47F8-B45C-1CDEE283F58A}"/>
          </ac:spMkLst>
        </pc:spChg>
        <pc:spChg chg="add mod">
          <ac:chgData name="" userId="" providerId="" clId="Web-{31C144B6-B5D1-460B-9D23-69E513EC2A46}" dt="2020-03-10T05:06:54.177" v="107" actId="1076"/>
          <ac:spMkLst>
            <pc:docMk/>
            <pc:sldMk cId="1089743445" sldId="360"/>
            <ac:spMk id="19" creationId="{451551AF-32D2-405C-9B2F-9322000E5519}"/>
          </ac:spMkLst>
        </pc:spChg>
        <pc:picChg chg="add mod">
          <ac:chgData name="" userId="" providerId="" clId="Web-{31C144B6-B5D1-460B-9D23-69E513EC2A46}" dt="2020-03-10T05:02:06.535" v="54" actId="1076"/>
          <ac:picMkLst>
            <pc:docMk/>
            <pc:sldMk cId="1089743445" sldId="360"/>
            <ac:picMk id="6" creationId="{B17762B2-58AB-4CD1-86B8-894CE6E8B151}"/>
          </ac:picMkLst>
        </pc:picChg>
        <pc:cxnChg chg="add mod">
          <ac:chgData name="" userId="" providerId="" clId="Web-{31C144B6-B5D1-460B-9D23-69E513EC2A46}" dt="2020-03-10T05:03:43.270" v="71" actId="1076"/>
          <ac:cxnSpMkLst>
            <pc:docMk/>
            <pc:sldMk cId="1089743445" sldId="360"/>
            <ac:cxnSpMk id="13" creationId="{15BD2B03-EAF7-4EC1-8164-4A93CC091C91}"/>
          </ac:cxnSpMkLst>
        </pc:cxnChg>
        <pc:cxnChg chg="add mod">
          <ac:chgData name="" userId="" providerId="" clId="Web-{31C144B6-B5D1-460B-9D23-69E513EC2A46}" dt="2020-03-10T05:04:24.161" v="78" actId="1076"/>
          <ac:cxnSpMkLst>
            <pc:docMk/>
            <pc:sldMk cId="1089743445" sldId="360"/>
            <ac:cxnSpMk id="15" creationId="{D2ACD915-66B7-4B4A-9641-6F6C4A538D2A}"/>
          </ac:cxnSpMkLst>
        </pc:cxnChg>
      </pc:sldChg>
      <pc:sldChg chg="addSp delSp modSp new">
        <pc:chgData name="" userId="" providerId="" clId="Web-{31C144B6-B5D1-460B-9D23-69E513EC2A46}" dt="2020-03-10T05:37:16.326" v="360" actId="14100"/>
        <pc:sldMkLst>
          <pc:docMk/>
          <pc:sldMk cId="3299185095" sldId="376"/>
        </pc:sldMkLst>
        <pc:spChg chg="mod">
          <ac:chgData name="" userId="" providerId="" clId="Web-{31C144B6-B5D1-460B-9D23-69E513EC2A46}" dt="2020-03-10T05:17:08.290" v="233" actId="20577"/>
          <ac:spMkLst>
            <pc:docMk/>
            <pc:sldMk cId="3299185095" sldId="376"/>
            <ac:spMk id="2" creationId="{A08FC55D-947A-4070-A627-C96667B8116F}"/>
          </ac:spMkLst>
        </pc:spChg>
        <pc:spChg chg="mod">
          <ac:chgData name="" userId="" providerId="" clId="Web-{31C144B6-B5D1-460B-9D23-69E513EC2A46}" dt="2020-03-10T05:10:06.053" v="143" actId="20577"/>
          <ac:spMkLst>
            <pc:docMk/>
            <pc:sldMk cId="3299185095" sldId="376"/>
            <ac:spMk id="3" creationId="{6E05FF51-F04E-46F8-AC1D-ABD75B743972}"/>
          </ac:spMkLst>
        </pc:spChg>
        <pc:spChg chg="mod">
          <ac:chgData name="" userId="" providerId="" clId="Web-{31C144B6-B5D1-460B-9D23-69E513EC2A46}" dt="2020-03-10T05:13:10.445" v="171" actId="20577"/>
          <ac:spMkLst>
            <pc:docMk/>
            <pc:sldMk cId="3299185095" sldId="376"/>
            <ac:spMk id="4" creationId="{D083E1D8-53FF-4890-A8D2-AE7B395028F5}"/>
          </ac:spMkLst>
        </pc:spChg>
        <pc:spChg chg="del">
          <ac:chgData name="" userId="" providerId="" clId="Web-{31C144B6-B5D1-460B-9D23-69E513EC2A46}" dt="2020-03-10T05:10:49.351" v="148"/>
          <ac:spMkLst>
            <pc:docMk/>
            <pc:sldMk cId="3299185095" sldId="376"/>
            <ac:spMk id="5" creationId="{01DA04FA-7CCC-4512-909A-6FA125C6AFB0}"/>
          </ac:spMkLst>
        </pc:spChg>
        <pc:spChg chg="add">
          <ac:chgData name="" userId="" providerId="" clId="Web-{31C144B6-B5D1-460B-9D23-69E513EC2A46}" dt="2020-03-10T05:10:50.147" v="149"/>
          <ac:spMkLst>
            <pc:docMk/>
            <pc:sldMk cId="3299185095" sldId="376"/>
            <ac:spMk id="9" creationId="{B6DA50E5-5DC3-4B71-A4BF-64F8B14A4DD6}"/>
          </ac:spMkLst>
        </pc:spChg>
        <pc:spChg chg="add del mod">
          <ac:chgData name="" userId="" providerId="" clId="Web-{31C144B6-B5D1-460B-9D23-69E513EC2A46}" dt="2020-03-10T05:15:19.711" v="207"/>
          <ac:spMkLst>
            <pc:docMk/>
            <pc:sldMk cId="3299185095" sldId="376"/>
            <ac:spMk id="10" creationId="{AAEC83E8-53C5-4D20-AA07-4AF460772DF9}"/>
          </ac:spMkLst>
        </pc:spChg>
        <pc:spChg chg="add del">
          <ac:chgData name="" userId="" providerId="" clId="Web-{31C144B6-B5D1-460B-9D23-69E513EC2A46}" dt="2020-03-10T05:15:09.758" v="205"/>
          <ac:spMkLst>
            <pc:docMk/>
            <pc:sldMk cId="3299185095" sldId="376"/>
            <ac:spMk id="11" creationId="{F4AE1436-5CC8-4D33-AC09-0A7D68D0F9EA}"/>
          </ac:spMkLst>
        </pc:spChg>
        <pc:spChg chg="add del">
          <ac:chgData name="" userId="" providerId="" clId="Web-{31C144B6-B5D1-460B-9D23-69E513EC2A46}" dt="2020-03-10T05:15:06.727" v="204"/>
          <ac:spMkLst>
            <pc:docMk/>
            <pc:sldMk cId="3299185095" sldId="376"/>
            <ac:spMk id="12" creationId="{F4AE1436-5CC8-4D33-AC09-0A7D68D0F9EA}"/>
          </ac:spMkLst>
        </pc:spChg>
        <pc:spChg chg="add mod">
          <ac:chgData name="" userId="" providerId="" clId="Web-{31C144B6-B5D1-460B-9D23-69E513EC2A46}" dt="2020-03-10T05:16:12.696" v="218" actId="1076"/>
          <ac:spMkLst>
            <pc:docMk/>
            <pc:sldMk cId="3299185095" sldId="376"/>
            <ac:spMk id="13" creationId="{AAB33DA4-4286-4050-9498-0CE445778634}"/>
          </ac:spMkLst>
        </pc:spChg>
        <pc:picChg chg="add del">
          <ac:chgData name="" userId="" providerId="" clId="Web-{31C144B6-B5D1-460B-9D23-69E513EC2A46}" dt="2020-03-10T05:23:05.151" v="296"/>
          <ac:picMkLst>
            <pc:docMk/>
            <pc:sldMk cId="3299185095" sldId="376"/>
            <ac:picMk id="7" creationId="{85A9F82D-54D1-42F7-8D00-6AC99D813539}"/>
          </ac:picMkLst>
        </pc:picChg>
        <pc:picChg chg="add del">
          <ac:chgData name="" userId="" providerId="" clId="Web-{31C144B6-B5D1-460B-9D23-69E513EC2A46}" dt="2020-03-10T05:17:48.806" v="237"/>
          <ac:picMkLst>
            <pc:docMk/>
            <pc:sldMk cId="3299185095" sldId="376"/>
            <ac:picMk id="15" creationId="{1E27E721-2FDF-4E78-BF34-E138F17694ED}"/>
          </ac:picMkLst>
        </pc:picChg>
        <pc:picChg chg="add del">
          <ac:chgData name="" userId="" providerId="" clId="Web-{31C144B6-B5D1-460B-9D23-69E513EC2A46}" dt="2020-03-10T05:23:15.057" v="298"/>
          <ac:picMkLst>
            <pc:docMk/>
            <pc:sldMk cId="3299185095" sldId="376"/>
            <ac:picMk id="17" creationId="{720C7822-6ECC-42A3-AA3F-4D20410F5E11}"/>
          </ac:picMkLst>
        </pc:picChg>
        <pc:picChg chg="add del">
          <ac:chgData name="" userId="" providerId="" clId="Web-{31C144B6-B5D1-460B-9D23-69E513EC2A46}" dt="2020-03-10T05:23:25.166" v="300"/>
          <ac:picMkLst>
            <pc:docMk/>
            <pc:sldMk cId="3299185095" sldId="376"/>
            <ac:picMk id="19" creationId="{B4D08BEF-E303-4168-B87B-069A98F7B90E}"/>
          </ac:picMkLst>
        </pc:picChg>
        <pc:picChg chg="add del mod">
          <ac:chgData name="" userId="" providerId="" clId="Web-{31C144B6-B5D1-460B-9D23-69E513EC2A46}" dt="2020-03-10T05:24:15.948" v="305"/>
          <ac:picMkLst>
            <pc:docMk/>
            <pc:sldMk cId="3299185095" sldId="376"/>
            <ac:picMk id="20" creationId="{8D8DF7C1-2755-453E-B000-A0338161DEBB}"/>
          </ac:picMkLst>
        </pc:picChg>
        <pc:picChg chg="add del">
          <ac:chgData name="" userId="" providerId="" clId="Web-{31C144B6-B5D1-460B-9D23-69E513EC2A46}" dt="2020-03-10T05:36:28.123" v="351"/>
          <ac:picMkLst>
            <pc:docMk/>
            <pc:sldMk cId="3299185095" sldId="376"/>
            <ac:picMk id="23" creationId="{EE021A64-D9A9-4D49-A176-4C6C04575732}"/>
          </ac:picMkLst>
        </pc:picChg>
        <pc:picChg chg="add mod">
          <ac:chgData name="" userId="" providerId="" clId="Web-{31C144B6-B5D1-460B-9D23-69E513EC2A46}" dt="2020-03-10T05:37:16.326" v="360" actId="14100"/>
          <ac:picMkLst>
            <pc:docMk/>
            <pc:sldMk cId="3299185095" sldId="376"/>
            <ac:picMk id="24" creationId="{F95B45F6-8DE8-4B5C-8C70-1794A72D1A7F}"/>
          </ac:picMkLst>
        </pc:picChg>
      </pc:sldChg>
      <pc:sldChg chg="addSp delSp modSp new">
        <pc:chgData name="" userId="" providerId="" clId="Web-{31C144B6-B5D1-460B-9D23-69E513EC2A46}" dt="2020-03-10T05:38:00.858" v="366" actId="1076"/>
        <pc:sldMkLst>
          <pc:docMk/>
          <pc:sldMk cId="3493709854" sldId="377"/>
        </pc:sldMkLst>
        <pc:spChg chg="mod">
          <ac:chgData name="" userId="" providerId="" clId="Web-{31C144B6-B5D1-460B-9D23-69E513EC2A46}" dt="2020-03-10T05:35:29.779" v="349" actId="1076"/>
          <ac:spMkLst>
            <pc:docMk/>
            <pc:sldMk cId="3493709854" sldId="377"/>
            <ac:spMk id="2" creationId="{49162903-623B-43FC-BCB8-A499CEE51E93}"/>
          </ac:spMkLst>
        </pc:spChg>
        <pc:spChg chg="mod">
          <ac:chgData name="" userId="" providerId="" clId="Web-{31C144B6-B5D1-460B-9D23-69E513EC2A46}" dt="2020-03-10T05:21:39.931" v="285" actId="20577"/>
          <ac:spMkLst>
            <pc:docMk/>
            <pc:sldMk cId="3493709854" sldId="377"/>
            <ac:spMk id="3" creationId="{18B6685D-3035-4647-8C0C-DB09AA2C71A8}"/>
          </ac:spMkLst>
        </pc:spChg>
        <pc:spChg chg="del">
          <ac:chgData name="" userId="" providerId="" clId="Web-{31C144B6-B5D1-460B-9D23-69E513EC2A46}" dt="2020-03-10T05:21:41.057" v="287"/>
          <ac:spMkLst>
            <pc:docMk/>
            <pc:sldMk cId="3493709854" sldId="377"/>
            <ac:spMk id="4" creationId="{045B5A76-53C8-47A3-B03D-A67B06E38D8B}"/>
          </ac:spMkLst>
        </pc:spChg>
        <pc:spChg chg="del">
          <ac:chgData name="" userId="" providerId="" clId="Web-{31C144B6-B5D1-460B-9D23-69E513EC2A46}" dt="2020-03-10T05:29:02.465" v="340"/>
          <ac:spMkLst>
            <pc:docMk/>
            <pc:sldMk cId="3493709854" sldId="377"/>
            <ac:spMk id="5" creationId="{0374300F-9233-497F-8558-064E9D31A6BF}"/>
          </ac:spMkLst>
        </pc:spChg>
        <pc:spChg chg="add">
          <ac:chgData name="" userId="" providerId="" clId="Web-{31C144B6-B5D1-460B-9D23-69E513EC2A46}" dt="2020-03-10T05:29:03.280" v="341"/>
          <ac:spMkLst>
            <pc:docMk/>
            <pc:sldMk cId="3493709854" sldId="377"/>
            <ac:spMk id="13" creationId="{816C3337-CDBE-42CB-8C83-F472F197ADD0}"/>
          </ac:spMkLst>
        </pc:spChg>
        <pc:picChg chg="add del mod">
          <ac:chgData name="" userId="" providerId="" clId="Web-{31C144B6-B5D1-460B-9D23-69E513EC2A46}" dt="2020-03-10T05:25:15.182" v="307"/>
          <ac:picMkLst>
            <pc:docMk/>
            <pc:sldMk cId="3493709854" sldId="377"/>
            <ac:picMk id="6" creationId="{D7723CA7-78ED-4182-A603-9827CCABC798}"/>
          </ac:picMkLst>
        </pc:picChg>
        <pc:picChg chg="add del mod">
          <ac:chgData name="" userId="" providerId="" clId="Web-{31C144B6-B5D1-460B-9D23-69E513EC2A46}" dt="2020-03-10T05:24:21.745" v="306"/>
          <ac:picMkLst>
            <pc:docMk/>
            <pc:sldMk cId="3493709854" sldId="377"/>
            <ac:picMk id="8" creationId="{DE36AD8F-C07C-443A-97CB-A1C38FA6EAE4}"/>
          </ac:picMkLst>
        </pc:picChg>
        <pc:picChg chg="add del mod">
          <ac:chgData name="" userId="" providerId="" clId="Web-{31C144B6-B5D1-460B-9D23-69E513EC2A46}" dt="2020-03-10T05:34:51.294" v="344"/>
          <ac:picMkLst>
            <pc:docMk/>
            <pc:sldMk cId="3493709854" sldId="377"/>
            <ac:picMk id="10" creationId="{ACDFFD28-02B6-4D4C-A3ED-E05802B01532}"/>
          </ac:picMkLst>
        </pc:picChg>
        <pc:picChg chg="add del">
          <ac:chgData name="" userId="" providerId="" clId="Web-{31C144B6-B5D1-460B-9D23-69E513EC2A46}" dt="2020-03-10T05:36:25.513" v="350"/>
          <ac:picMkLst>
            <pc:docMk/>
            <pc:sldMk cId="3493709854" sldId="377"/>
            <ac:picMk id="15" creationId="{90CFC6B4-BB1F-4404-BDEF-090B49D97207}"/>
          </ac:picMkLst>
        </pc:picChg>
        <pc:picChg chg="add mod">
          <ac:chgData name="" userId="" providerId="" clId="Web-{31C144B6-B5D1-460B-9D23-69E513EC2A46}" dt="2020-03-10T05:35:18.388" v="348" actId="1076"/>
          <ac:picMkLst>
            <pc:docMk/>
            <pc:sldMk cId="3493709854" sldId="377"/>
            <ac:picMk id="16" creationId="{6029E650-9E9B-4885-8A02-494EF75D47AE}"/>
          </ac:picMkLst>
        </pc:picChg>
        <pc:picChg chg="add del">
          <ac:chgData name="" userId="" providerId="" clId="Web-{31C144B6-B5D1-460B-9D23-69E513EC2A46}" dt="2020-03-10T05:37:34.654" v="362"/>
          <ac:picMkLst>
            <pc:docMk/>
            <pc:sldMk cId="3493709854" sldId="377"/>
            <ac:picMk id="19" creationId="{90FC3C68-9977-456B-B3DA-1C860E71F6F1}"/>
          </ac:picMkLst>
        </pc:picChg>
        <pc:picChg chg="add mod">
          <ac:chgData name="" userId="" providerId="" clId="Web-{31C144B6-B5D1-460B-9D23-69E513EC2A46}" dt="2020-03-10T05:38:00.858" v="366" actId="1076"/>
          <ac:picMkLst>
            <pc:docMk/>
            <pc:sldMk cId="3493709854" sldId="377"/>
            <ac:picMk id="20" creationId="{79B2BC1A-7E27-4C57-B388-768B5A26483C}"/>
          </ac:picMkLst>
        </pc:picChg>
      </pc:sldChg>
      <pc:sldChg chg="addSp delSp modSp new">
        <pc:chgData name="" userId="" providerId="" clId="Web-{31C144B6-B5D1-460B-9D23-69E513EC2A46}" dt="2020-03-10T06:01:35.836" v="538" actId="14100"/>
        <pc:sldMkLst>
          <pc:docMk/>
          <pc:sldMk cId="2496892626" sldId="378"/>
        </pc:sldMkLst>
        <pc:spChg chg="mod">
          <ac:chgData name="" userId="" providerId="" clId="Web-{31C144B6-B5D1-460B-9D23-69E513EC2A46}" dt="2020-03-10T05:45:52.972" v="504" actId="20577"/>
          <ac:spMkLst>
            <pc:docMk/>
            <pc:sldMk cId="2496892626" sldId="378"/>
            <ac:spMk id="2" creationId="{53537034-F6A2-49CB-BF00-4EA73A2427FF}"/>
          </ac:spMkLst>
        </pc:spChg>
        <pc:spChg chg="mod">
          <ac:chgData name="" userId="" providerId="" clId="Web-{31C144B6-B5D1-460B-9D23-69E513EC2A46}" dt="2020-03-10T05:39:47.877" v="424" actId="20577"/>
          <ac:spMkLst>
            <pc:docMk/>
            <pc:sldMk cId="2496892626" sldId="378"/>
            <ac:spMk id="3" creationId="{47C03A8C-E440-4E40-98F8-E304C14D9216}"/>
          </ac:spMkLst>
        </pc:spChg>
        <pc:spChg chg="mod">
          <ac:chgData name="" userId="" providerId="" clId="Web-{31C144B6-B5D1-460B-9D23-69E513EC2A46}" dt="2020-03-10T05:40:35.221" v="444" actId="20577"/>
          <ac:spMkLst>
            <pc:docMk/>
            <pc:sldMk cId="2496892626" sldId="378"/>
            <ac:spMk id="4" creationId="{0E44DCD6-64E1-4C11-9389-64DA6FBE28F1}"/>
          </ac:spMkLst>
        </pc:spChg>
        <pc:spChg chg="del">
          <ac:chgData name="" userId="" providerId="" clId="Web-{31C144B6-B5D1-460B-9D23-69E513EC2A46}" dt="2020-03-10T05:44:07.925" v="488"/>
          <ac:spMkLst>
            <pc:docMk/>
            <pc:sldMk cId="2496892626" sldId="378"/>
            <ac:spMk id="5" creationId="{2BEEFF3B-2B1F-4470-8FA2-CE83236FBD33}"/>
          </ac:spMkLst>
        </pc:spChg>
        <pc:spChg chg="add mod">
          <ac:chgData name="" userId="" providerId="" clId="Web-{31C144B6-B5D1-460B-9D23-69E513EC2A46}" dt="2020-03-10T05:44:39.737" v="491" actId="1076"/>
          <ac:spMkLst>
            <pc:docMk/>
            <pc:sldMk cId="2496892626" sldId="378"/>
            <ac:spMk id="6" creationId="{B7E75E8C-F14C-4291-A374-35A0BECEFE8E}"/>
          </ac:spMkLst>
        </pc:spChg>
        <pc:spChg chg="add mod">
          <ac:chgData name="" userId="" providerId="" clId="Web-{31C144B6-B5D1-460B-9D23-69E513EC2A46}" dt="2020-03-10T05:43:14.237" v="483" actId="1076"/>
          <ac:spMkLst>
            <pc:docMk/>
            <pc:sldMk cId="2496892626" sldId="378"/>
            <ac:spMk id="7" creationId="{C7A1DFDA-30FA-4608-AA1E-8C91F6D050DA}"/>
          </ac:spMkLst>
        </pc:spChg>
        <pc:spChg chg="add mod">
          <ac:chgData name="" userId="" providerId="" clId="Web-{31C144B6-B5D1-460B-9D23-69E513EC2A46}" dt="2020-03-10T05:45:58.457" v="507" actId="1076"/>
          <ac:spMkLst>
            <pc:docMk/>
            <pc:sldMk cId="2496892626" sldId="378"/>
            <ac:spMk id="8" creationId="{31B89F01-2BE9-41DD-99C2-22C53C47220E}"/>
          </ac:spMkLst>
        </pc:spChg>
        <pc:spChg chg="add">
          <ac:chgData name="" userId="" providerId="" clId="Web-{31C144B6-B5D1-460B-9D23-69E513EC2A46}" dt="2020-03-10T05:44:16.347" v="489"/>
          <ac:spMkLst>
            <pc:docMk/>
            <pc:sldMk cId="2496892626" sldId="378"/>
            <ac:spMk id="10" creationId="{2F40199F-31AF-4055-8007-8989D860C2AF}"/>
          </ac:spMkLst>
        </pc:spChg>
        <pc:picChg chg="add mod">
          <ac:chgData name="" userId="" providerId="" clId="Web-{31C144B6-B5D1-460B-9D23-69E513EC2A46}" dt="2020-03-10T06:01:35.836" v="538" actId="14100"/>
          <ac:picMkLst>
            <pc:docMk/>
            <pc:sldMk cId="2496892626" sldId="378"/>
            <ac:picMk id="11" creationId="{D7A3180E-7A7C-4E25-8E88-3E88FF27BAA5}"/>
          </ac:picMkLst>
        </pc:picChg>
      </pc:sldChg>
      <pc:sldChg chg="addSp delSp modSp new">
        <pc:chgData name="" userId="" providerId="" clId="Web-{31C144B6-B5D1-460B-9D23-69E513EC2A46}" dt="2020-03-10T06:14:54.370" v="770" actId="1076"/>
        <pc:sldMkLst>
          <pc:docMk/>
          <pc:sldMk cId="3943598762" sldId="379"/>
        </pc:sldMkLst>
        <pc:spChg chg="mod">
          <ac:chgData name="" userId="" providerId="" clId="Web-{31C144B6-B5D1-460B-9D23-69E513EC2A46}" dt="2020-03-10T06:14:54.370" v="770" actId="1076"/>
          <ac:spMkLst>
            <pc:docMk/>
            <pc:sldMk cId="3943598762" sldId="379"/>
            <ac:spMk id="2" creationId="{42921C68-FE0D-4621-A510-A3EDE794F7E4}"/>
          </ac:spMkLst>
        </pc:spChg>
        <pc:spChg chg="del">
          <ac:chgData name="" userId="" providerId="" clId="Web-{31C144B6-B5D1-460B-9D23-69E513EC2A46}" dt="2020-03-10T05:58:04.272" v="511"/>
          <ac:spMkLst>
            <pc:docMk/>
            <pc:sldMk cId="3943598762" sldId="379"/>
            <ac:spMk id="3" creationId="{C96FB12C-4208-433C-99AF-F5C0B1E9B5AD}"/>
          </ac:spMkLst>
        </pc:spChg>
        <pc:spChg chg="mod">
          <ac:chgData name="" userId="" providerId="" clId="Web-{31C144B6-B5D1-460B-9D23-69E513EC2A46}" dt="2020-03-10T06:04:15.883" v="582" actId="20577"/>
          <ac:spMkLst>
            <pc:docMk/>
            <pc:sldMk cId="3943598762" sldId="379"/>
            <ac:spMk id="4" creationId="{20CF322B-FA25-468A-95EB-934176E0AC02}"/>
          </ac:spMkLst>
        </pc:spChg>
        <pc:spChg chg="del">
          <ac:chgData name="" userId="" providerId="" clId="Web-{31C144B6-B5D1-460B-9D23-69E513EC2A46}" dt="2020-03-10T05:58:33.085" v="515"/>
          <ac:spMkLst>
            <pc:docMk/>
            <pc:sldMk cId="3943598762" sldId="379"/>
            <ac:spMk id="5" creationId="{AF3F7B20-6C02-407E-BBEA-14FAEFD6911D}"/>
          </ac:spMkLst>
        </pc:spChg>
        <pc:spChg chg="add del">
          <ac:chgData name="" userId="" providerId="" clId="Web-{31C144B6-B5D1-460B-9D23-69E513EC2A46}" dt="2020-03-10T05:57:56.632" v="510"/>
          <ac:spMkLst>
            <pc:docMk/>
            <pc:sldMk cId="3943598762" sldId="379"/>
            <ac:spMk id="7" creationId="{2784FC3C-74C8-44C6-ABCE-1CE3A966D60E}"/>
          </ac:spMkLst>
        </pc:spChg>
        <pc:spChg chg="add mod">
          <ac:chgData name="" userId="" providerId="" clId="Web-{31C144B6-B5D1-460B-9D23-69E513EC2A46}" dt="2020-03-10T05:58:25.038" v="514" actId="1076"/>
          <ac:spMkLst>
            <pc:docMk/>
            <pc:sldMk cId="3943598762" sldId="379"/>
            <ac:spMk id="9" creationId="{7450E107-3A10-4334-AF4D-7343378C9B7D}"/>
          </ac:spMkLst>
        </pc:spChg>
        <pc:spChg chg="add">
          <ac:chgData name="" userId="" providerId="" clId="Web-{31C144B6-B5D1-460B-9D23-69E513EC2A46}" dt="2020-03-10T05:58:41.804" v="516"/>
          <ac:spMkLst>
            <pc:docMk/>
            <pc:sldMk cId="3943598762" sldId="379"/>
            <ac:spMk id="11" creationId="{7F28219C-0993-49F2-9FC5-3783B298514B}"/>
          </ac:spMkLst>
        </pc:spChg>
        <pc:picChg chg="add del mod">
          <ac:chgData name="" userId="" providerId="" clId="Web-{31C144B6-B5D1-460B-9D23-69E513EC2A46}" dt="2020-03-10T05:59:31.929" v="528"/>
          <ac:picMkLst>
            <pc:docMk/>
            <pc:sldMk cId="3943598762" sldId="379"/>
            <ac:picMk id="12" creationId="{C379F073-C4FE-4305-BC5B-BD7B0D8F007B}"/>
          </ac:picMkLst>
        </pc:picChg>
        <pc:picChg chg="add del mod">
          <ac:chgData name="" userId="" providerId="" clId="Web-{31C144B6-B5D1-460B-9D23-69E513EC2A46}" dt="2020-03-10T05:59:31.929" v="527"/>
          <ac:picMkLst>
            <pc:docMk/>
            <pc:sldMk cId="3943598762" sldId="379"/>
            <ac:picMk id="14" creationId="{C54AC5A9-75DA-4181-8E8D-846026BA0111}"/>
          </ac:picMkLst>
        </pc:picChg>
        <pc:picChg chg="add del mod">
          <ac:chgData name="" userId="" providerId="" clId="Web-{31C144B6-B5D1-460B-9D23-69E513EC2A46}" dt="2020-03-10T05:59:31.929" v="526"/>
          <ac:picMkLst>
            <pc:docMk/>
            <pc:sldMk cId="3943598762" sldId="379"/>
            <ac:picMk id="16" creationId="{CF7F36EC-18E5-4411-9AA6-6DCCEBA7DBA2}"/>
          </ac:picMkLst>
        </pc:picChg>
        <pc:picChg chg="add mod">
          <ac:chgData name="" userId="" providerId="" clId="Web-{31C144B6-B5D1-460B-9D23-69E513EC2A46}" dt="2020-03-10T06:03:02.320" v="552" actId="1076"/>
          <ac:picMkLst>
            <pc:docMk/>
            <pc:sldMk cId="3943598762" sldId="379"/>
            <ac:picMk id="18" creationId="{8E2AFF19-1A7C-446B-BEA3-A22952B0C68B}"/>
          </ac:picMkLst>
        </pc:picChg>
        <pc:picChg chg="add mod">
          <ac:chgData name="" userId="" providerId="" clId="Web-{31C144B6-B5D1-460B-9D23-69E513EC2A46}" dt="2020-03-10T06:14:45.464" v="769" actId="1076"/>
          <ac:picMkLst>
            <pc:docMk/>
            <pc:sldMk cId="3943598762" sldId="379"/>
            <ac:picMk id="20" creationId="{655D97BA-462C-45C5-A82C-E1253B931537}"/>
          </ac:picMkLst>
        </pc:picChg>
        <pc:picChg chg="add mod">
          <ac:chgData name="" userId="" providerId="" clId="Web-{31C144B6-B5D1-460B-9D23-69E513EC2A46}" dt="2020-03-10T06:14:37.042" v="767" actId="1076"/>
          <ac:picMkLst>
            <pc:docMk/>
            <pc:sldMk cId="3943598762" sldId="379"/>
            <ac:picMk id="22" creationId="{7B9605DB-28DB-437E-8F68-3B90C0EAC9B0}"/>
          </ac:picMkLst>
        </pc:picChg>
        <pc:picChg chg="add mod">
          <ac:chgData name="" userId="" providerId="" clId="Web-{31C144B6-B5D1-460B-9D23-69E513EC2A46}" dt="2020-03-10T06:14:38.745" v="768" actId="1076"/>
          <ac:picMkLst>
            <pc:docMk/>
            <pc:sldMk cId="3943598762" sldId="379"/>
            <ac:picMk id="24" creationId="{4E0B6096-23EF-43CB-8EBE-2B704BF9B72E}"/>
          </ac:picMkLst>
        </pc:picChg>
      </pc:sldChg>
      <pc:sldChg chg="delSp modSp add replId">
        <pc:chgData name="" userId="" providerId="" clId="Web-{31C144B6-B5D1-460B-9D23-69E513EC2A46}" dt="2020-03-10T06:18:08.449" v="811" actId="20577"/>
        <pc:sldMkLst>
          <pc:docMk/>
          <pc:sldMk cId="1780960526" sldId="380"/>
        </pc:sldMkLst>
        <pc:spChg chg="mod">
          <ac:chgData name="" userId="" providerId="" clId="Web-{31C144B6-B5D1-460B-9D23-69E513EC2A46}" dt="2020-03-10T06:18:08.449" v="811" actId="20577"/>
          <ac:spMkLst>
            <pc:docMk/>
            <pc:sldMk cId="1780960526" sldId="380"/>
            <ac:spMk id="2" creationId="{42921C68-FE0D-4621-A510-A3EDE794F7E4}"/>
          </ac:spMkLst>
        </pc:spChg>
        <pc:spChg chg="mod">
          <ac:chgData name="" userId="" providerId="" clId="Web-{31C144B6-B5D1-460B-9D23-69E513EC2A46}" dt="2020-03-10T06:16:51.058" v="782" actId="20577"/>
          <ac:spMkLst>
            <pc:docMk/>
            <pc:sldMk cId="1780960526" sldId="380"/>
            <ac:spMk id="4" creationId="{20CF322B-FA25-468A-95EB-934176E0AC02}"/>
          </ac:spMkLst>
        </pc:spChg>
        <pc:picChg chg="del">
          <ac:chgData name="" userId="" providerId="" clId="Web-{31C144B6-B5D1-460B-9D23-69E513EC2A46}" dt="2020-03-10T06:16:26.527" v="772"/>
          <ac:picMkLst>
            <pc:docMk/>
            <pc:sldMk cId="1780960526" sldId="380"/>
            <ac:picMk id="20" creationId="{655D97BA-462C-45C5-A82C-E1253B931537}"/>
          </ac:picMkLst>
        </pc:picChg>
        <pc:picChg chg="del">
          <ac:chgData name="" userId="" providerId="" clId="Web-{31C144B6-B5D1-460B-9D23-69E513EC2A46}" dt="2020-03-10T06:16:27.824" v="773"/>
          <ac:picMkLst>
            <pc:docMk/>
            <pc:sldMk cId="1780960526" sldId="380"/>
            <ac:picMk id="22" creationId="{7B9605DB-28DB-437E-8F68-3B90C0EAC9B0}"/>
          </ac:picMkLst>
        </pc:picChg>
        <pc:picChg chg="del">
          <ac:chgData name="" userId="" providerId="" clId="Web-{31C144B6-B5D1-460B-9D23-69E513EC2A46}" dt="2020-03-10T06:16:29.168" v="774"/>
          <ac:picMkLst>
            <pc:docMk/>
            <pc:sldMk cId="1780960526" sldId="380"/>
            <ac:picMk id="24" creationId="{4E0B6096-23EF-43CB-8EBE-2B704BF9B72E}"/>
          </ac:picMkLst>
        </pc:picChg>
      </pc:sldChg>
      <pc:sldChg chg="addSp modSp add replId">
        <pc:chgData name="" userId="" providerId="" clId="Web-{31C144B6-B5D1-460B-9D23-69E513EC2A46}" dt="2020-03-10T06:27:12.920" v="947" actId="20577"/>
        <pc:sldMkLst>
          <pc:docMk/>
          <pc:sldMk cId="3839843414" sldId="381"/>
        </pc:sldMkLst>
        <pc:spChg chg="mod">
          <ac:chgData name="" userId="" providerId="" clId="Web-{31C144B6-B5D1-460B-9D23-69E513EC2A46}" dt="2020-03-10T06:27:12.920" v="947" actId="20577"/>
          <ac:spMkLst>
            <pc:docMk/>
            <pc:sldMk cId="3839843414" sldId="381"/>
            <ac:spMk id="2" creationId="{42921C68-FE0D-4621-A510-A3EDE794F7E4}"/>
          </ac:spMkLst>
        </pc:spChg>
        <pc:spChg chg="mod">
          <ac:chgData name="" userId="" providerId="" clId="Web-{31C144B6-B5D1-460B-9D23-69E513EC2A46}" dt="2020-03-10T06:19:30.466" v="835" actId="20577"/>
          <ac:spMkLst>
            <pc:docMk/>
            <pc:sldMk cId="3839843414" sldId="381"/>
            <ac:spMk id="4" creationId="{20CF322B-FA25-468A-95EB-934176E0AC02}"/>
          </ac:spMkLst>
        </pc:spChg>
        <pc:picChg chg="add mod">
          <ac:chgData name="" userId="" providerId="" clId="Web-{31C144B6-B5D1-460B-9D23-69E513EC2A46}" dt="2020-03-10T06:24:40.607" v="921" actId="14100"/>
          <ac:picMkLst>
            <pc:docMk/>
            <pc:sldMk cId="3839843414" sldId="381"/>
            <ac:picMk id="3" creationId="{FEB71382-2C87-4142-B5A5-EFF17E6DD297}"/>
          </ac:picMkLst>
        </pc:picChg>
        <pc:picChg chg="add mod">
          <ac:chgData name="" userId="" providerId="" clId="Web-{31C144B6-B5D1-460B-9D23-69E513EC2A46}" dt="2020-03-10T06:26:19.998" v="922" actId="14100"/>
          <ac:picMkLst>
            <pc:docMk/>
            <pc:sldMk cId="3839843414" sldId="381"/>
            <ac:picMk id="6" creationId="{1A536EB2-69AD-4A78-8262-9C4CB5FE63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483B9-C354-6847-8249-F5BA20A91CB0}" type="datetimeFigureOut">
              <a:rPr lang="en-US" smtClean="0"/>
              <a:t>3/10/2020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9A322-4399-BE4B-9806-A18C641F0BD2}" type="slidenum">
              <a:rPr lang="en-US" smtClean="0"/>
              <a:t>‹#›</a:t>
            </a:fld>
            <a:endParaRPr lang="en-US"/>
          </a:p>
        </p:txBody>
      </p:sp>
    </p:spTree>
    <p:extLst>
      <p:ext uri="{BB962C8B-B14F-4D97-AF65-F5344CB8AC3E}">
        <p14:creationId xmlns:p14="http://schemas.microsoft.com/office/powerpoint/2010/main" val="157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13</a:t>
            </a:fld>
            <a:endParaRPr lang="en-US"/>
          </a:p>
        </p:txBody>
      </p:sp>
    </p:spTree>
    <p:extLst>
      <p:ext uri="{BB962C8B-B14F-4D97-AF65-F5344CB8AC3E}">
        <p14:creationId xmlns:p14="http://schemas.microsoft.com/office/powerpoint/2010/main" val="255129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17</a:t>
            </a:fld>
            <a:endParaRPr lang="en-US"/>
          </a:p>
        </p:txBody>
      </p:sp>
    </p:spTree>
    <p:extLst>
      <p:ext uri="{BB962C8B-B14F-4D97-AF65-F5344CB8AC3E}">
        <p14:creationId xmlns:p14="http://schemas.microsoft.com/office/powerpoint/2010/main" val="259426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18</a:t>
            </a:fld>
            <a:endParaRPr lang="en-US"/>
          </a:p>
        </p:txBody>
      </p:sp>
    </p:spTree>
    <p:extLst>
      <p:ext uri="{BB962C8B-B14F-4D97-AF65-F5344CB8AC3E}">
        <p14:creationId xmlns:p14="http://schemas.microsoft.com/office/powerpoint/2010/main" val="76271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41</a:t>
            </a:fld>
            <a:endParaRPr lang="en-US"/>
          </a:p>
        </p:txBody>
      </p:sp>
    </p:spTree>
    <p:extLst>
      <p:ext uri="{BB962C8B-B14F-4D97-AF65-F5344CB8AC3E}">
        <p14:creationId xmlns:p14="http://schemas.microsoft.com/office/powerpoint/2010/main" val="1988694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3/10/2020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yham.zaitouny@uwa.edu.au" TargetMode="External"/><Relationship Id="rId2" Type="http://schemas.openxmlformats.org/officeDocument/2006/relationships/hyperlink" Target="mailto:debora.correa@uwa.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36.png"/><Relationship Id="rId3"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10.png"/><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34.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190.png"/><Relationship Id="rId4" Type="http://schemas.openxmlformats.org/officeDocument/2006/relationships/image" Target="../media/image32.png"/><Relationship Id="rId1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140.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7"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300.png"/><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160.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40.png"/><Relationship Id="rId4" Type="http://schemas.openxmlformats.org/officeDocument/2006/relationships/image" Target="../media/image3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layground.tensorflow.org/"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hyperlink" Target="http://colah.github.io/posts/2015-08-Understanding-LSTM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image" Target="../media/image18.jpg"/><Relationship Id="rId7" Type="http://schemas.openxmlformats.org/officeDocument/2006/relationships/hyperlink" Target="http://scikit-learn.org/"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hyperlink" Target="https://www.deeplearning.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II</a:t>
            </a:r>
          </a:p>
        </p:txBody>
      </p:sp>
      <p:sp>
        <p:nvSpPr>
          <p:cNvPr id="3" name="Text Placeholder 2"/>
          <p:cNvSpPr>
            <a:spLocks noGrp="1"/>
          </p:cNvSpPr>
          <p:nvPr>
            <p:ph type="body" sz="quarter" idx="11"/>
          </p:nvPr>
        </p:nvSpPr>
        <p:spPr>
          <a:xfrm>
            <a:off x="5297279" y="3524698"/>
            <a:ext cx="2580052" cy="256583"/>
          </a:xfrm>
        </p:spPr>
        <p:txBody>
          <a:bodyPr>
            <a:noAutofit/>
          </a:bodyPr>
          <a:lstStyle/>
          <a:p>
            <a:r>
              <a:rPr lang="en-US" sz="1200" dirty="0" err="1"/>
              <a:t>Débora</a:t>
            </a:r>
            <a:r>
              <a:rPr lang="en-US" sz="1200" dirty="0"/>
              <a:t> </a:t>
            </a:r>
            <a:r>
              <a:rPr lang="en-US" sz="1200" dirty="0" err="1"/>
              <a:t>Corrêa</a:t>
            </a:r>
            <a:r>
              <a:rPr lang="en-US" sz="1200" dirty="0"/>
              <a:t> and </a:t>
            </a:r>
            <a:r>
              <a:rPr lang="en-US" sz="1200" dirty="0" err="1"/>
              <a:t>Ayham</a:t>
            </a:r>
            <a:r>
              <a:rPr lang="en-US" sz="1200" dirty="0"/>
              <a:t> </a:t>
            </a:r>
            <a:r>
              <a:rPr lang="en-US" sz="1200" dirty="0" err="1"/>
              <a:t>Zaitouny</a:t>
            </a:r>
            <a:endParaRPr lang="en-US" sz="1200" dirty="0"/>
          </a:p>
        </p:txBody>
      </p:sp>
      <p:sp>
        <p:nvSpPr>
          <p:cNvPr id="4" name="Text Placeholder 3"/>
          <p:cNvSpPr>
            <a:spLocks noGrp="1"/>
          </p:cNvSpPr>
          <p:nvPr>
            <p:ph type="body" sz="quarter" idx="12"/>
          </p:nvPr>
        </p:nvSpPr>
        <p:spPr/>
        <p:txBody>
          <a:bodyPr/>
          <a:lstStyle/>
          <a:p>
            <a:r>
              <a:rPr lang="en-US" dirty="0"/>
              <a:t>Day 9</a:t>
            </a:r>
          </a:p>
        </p:txBody>
      </p:sp>
      <p:sp>
        <p:nvSpPr>
          <p:cNvPr id="5" name="Text Placeholder 4"/>
          <p:cNvSpPr>
            <a:spLocks noGrp="1"/>
          </p:cNvSpPr>
          <p:nvPr>
            <p:ph type="body" sz="quarter" idx="13"/>
          </p:nvPr>
        </p:nvSpPr>
        <p:spPr>
          <a:xfrm>
            <a:off x="5297278" y="4674492"/>
            <a:ext cx="1548622" cy="318850"/>
          </a:xfrm>
        </p:spPr>
        <p:txBody>
          <a:bodyPr>
            <a:normAutofit fontScale="77500" lnSpcReduction="20000"/>
          </a:bodyPr>
          <a:lstStyle/>
          <a:p>
            <a:r>
              <a:rPr lang="en-US" dirty="0">
                <a:hlinkClick r:id="rId2"/>
              </a:rPr>
              <a:t>debora.correa@uwa.edu.au</a:t>
            </a:r>
            <a:endParaRPr lang="en-US" dirty="0"/>
          </a:p>
          <a:p>
            <a:r>
              <a:rPr lang="en-US" dirty="0">
                <a:hlinkClick r:id="rId3"/>
              </a:rPr>
              <a:t>ayham.zaitouny@uwa.edu.au</a:t>
            </a:r>
            <a:endParaRPr lang="en-US" dirty="0"/>
          </a:p>
          <a:p>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p>
          <a:p>
            <a:r>
              <a:rPr lang="en-US" sz="1400" b="0" i="1" dirty="0"/>
              <a:t>ARC Centre for Transforming Maintenance through Data Science  (</a:t>
            </a:r>
            <a:r>
              <a:rPr lang="en-US" sz="1400" dirty="0"/>
              <a:t>UWA)</a:t>
            </a:r>
          </a:p>
        </p:txBody>
      </p:sp>
      <p:sp>
        <p:nvSpPr>
          <p:cNvPr id="7" name="Text Placeholder 6"/>
          <p:cNvSpPr>
            <a:spLocks noGrp="1"/>
          </p:cNvSpPr>
          <p:nvPr>
            <p:ph type="body" sz="quarter" idx="15"/>
          </p:nvPr>
        </p:nvSpPr>
        <p:spPr/>
        <p:txBody>
          <a:bodyPr>
            <a:normAutofit/>
          </a:bodyPr>
          <a:lstStyle/>
          <a:p>
            <a:r>
              <a:rPr lang="en-US" dirty="0"/>
              <a:t>Deep Learning</a:t>
            </a:r>
          </a:p>
        </p:txBody>
      </p:sp>
    </p:spTree>
    <p:extLst>
      <p:ext uri="{BB962C8B-B14F-4D97-AF65-F5344CB8AC3E}">
        <p14:creationId xmlns:p14="http://schemas.microsoft.com/office/powerpoint/2010/main" val="181400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ANNs and applications</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8" name="Table 7">
            <a:extLst>
              <a:ext uri="{FF2B5EF4-FFF2-40B4-BE49-F238E27FC236}">
                <a16:creationId xmlns:a16="http://schemas.microsoft.com/office/drawing/2014/main" id="{10CB54F8-6114-504A-B745-6C1CFC1E7CAD}"/>
              </a:ext>
            </a:extLst>
          </p:cNvPr>
          <p:cNvGraphicFramePr>
            <a:graphicFrameLocks noGrp="1"/>
          </p:cNvGraphicFramePr>
          <p:nvPr>
            <p:extLst>
              <p:ext uri="{D42A27DB-BD31-4B8C-83A1-F6EECF244321}">
                <p14:modId xmlns:p14="http://schemas.microsoft.com/office/powerpoint/2010/main" val="3782756753"/>
              </p:ext>
            </p:extLst>
          </p:nvPr>
        </p:nvGraphicFramePr>
        <p:xfrm>
          <a:off x="499836" y="1313393"/>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04332">
                <a:tc>
                  <a:txBody>
                    <a:bodyPr/>
                    <a:lstStyle/>
                    <a:p>
                      <a:r>
                        <a:rPr lang="en-US" sz="1700" dirty="0"/>
                        <a:t>Structured</a:t>
                      </a:r>
                      <a:r>
                        <a:rPr lang="en-US" sz="1700" baseline="0" dirty="0"/>
                        <a:t> data</a:t>
                      </a:r>
                      <a:endParaRPr lang="en-US" sz="1700" dirty="0"/>
                    </a:p>
                  </a:txBody>
                  <a:tcPr/>
                </a:tc>
                <a:extLst>
                  <a:ext uri="{0D108BD9-81ED-4DB2-BD59-A6C34878D82A}">
                    <a16:rowId xmlns:a16="http://schemas.microsoft.com/office/drawing/2014/main" val="10000"/>
                  </a:ext>
                </a:extLst>
              </a:tr>
              <a:tr h="304332">
                <a:tc>
                  <a:txBody>
                    <a:bodyPr/>
                    <a:lstStyle/>
                    <a:p>
                      <a:r>
                        <a:rPr lang="en-US" sz="1700" dirty="0"/>
                        <a:t>Multilayer </a:t>
                      </a:r>
                      <a:r>
                        <a:rPr lang="en-US" sz="1700" dirty="0" err="1"/>
                        <a:t>Perceptrons</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CC6C68E2-8A83-0A4C-A40C-64C067CB266D}"/>
              </a:ext>
            </a:extLst>
          </p:cNvPr>
          <p:cNvGraphicFramePr>
            <a:graphicFrameLocks noGrp="1"/>
          </p:cNvGraphicFramePr>
          <p:nvPr>
            <p:extLst>
              <p:ext uri="{D42A27DB-BD31-4B8C-83A1-F6EECF244321}">
                <p14:modId xmlns:p14="http://schemas.microsoft.com/office/powerpoint/2010/main" val="3974326977"/>
              </p:ext>
            </p:extLst>
          </p:nvPr>
        </p:nvGraphicFramePr>
        <p:xfrm>
          <a:off x="4122200" y="1312073"/>
          <a:ext cx="4632133" cy="701040"/>
        </p:xfrm>
        <a:graphic>
          <a:graphicData uri="http://schemas.openxmlformats.org/drawingml/2006/table">
            <a:tbl>
              <a:tblPr firstRow="1" bandRow="1">
                <a:tableStyleId>{5C22544A-7EE6-4342-B048-85BDC9FD1C3A}</a:tableStyleId>
              </a:tblPr>
              <a:tblGrid>
                <a:gridCol w="4632133">
                  <a:extLst>
                    <a:ext uri="{9D8B030D-6E8A-4147-A177-3AD203B41FA5}">
                      <a16:colId xmlns:a16="http://schemas.microsoft.com/office/drawing/2014/main" val="20000"/>
                    </a:ext>
                  </a:extLst>
                </a:gridCol>
              </a:tblGrid>
              <a:tr h="350520">
                <a:tc>
                  <a:txBody>
                    <a:bodyPr/>
                    <a:lstStyle/>
                    <a:p>
                      <a:r>
                        <a:rPr lang="en-US" sz="1700" dirty="0"/>
                        <a:t>Input: features,</a:t>
                      </a:r>
                      <a:r>
                        <a:rPr lang="en-US" sz="1700" baseline="0" dirty="0"/>
                        <a:t> data matrix (samples x features)</a:t>
                      </a:r>
                      <a:endParaRPr lang="en-US" sz="1700" dirty="0"/>
                    </a:p>
                  </a:txBody>
                  <a:tcPr/>
                </a:tc>
                <a:extLst>
                  <a:ext uri="{0D108BD9-81ED-4DB2-BD59-A6C34878D82A}">
                    <a16:rowId xmlns:a16="http://schemas.microsoft.com/office/drawing/2014/main" val="10000"/>
                  </a:ext>
                </a:extLst>
              </a:tr>
              <a:tr h="350520">
                <a:tc>
                  <a:txBody>
                    <a:bodyPr/>
                    <a:lstStyle/>
                    <a:p>
                      <a:r>
                        <a:rPr lang="en-US" sz="1700" dirty="0"/>
                        <a:t>Classification, regression</a:t>
                      </a:r>
                      <a:r>
                        <a:rPr lang="en-US" sz="1700" baseline="0" dirty="0"/>
                        <a:t>.</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0" name="Table 9">
            <a:extLst>
              <a:ext uri="{FF2B5EF4-FFF2-40B4-BE49-F238E27FC236}">
                <a16:creationId xmlns:a16="http://schemas.microsoft.com/office/drawing/2014/main" id="{A03B4BF2-1485-A54F-8316-7EAE9F484A49}"/>
              </a:ext>
            </a:extLst>
          </p:cNvPr>
          <p:cNvGraphicFramePr>
            <a:graphicFrameLocks noGrp="1"/>
          </p:cNvGraphicFramePr>
          <p:nvPr>
            <p:extLst>
              <p:ext uri="{D42A27DB-BD31-4B8C-83A1-F6EECF244321}">
                <p14:modId xmlns:p14="http://schemas.microsoft.com/office/powerpoint/2010/main" val="556782569"/>
              </p:ext>
            </p:extLst>
          </p:nvPr>
        </p:nvGraphicFramePr>
        <p:xfrm>
          <a:off x="499836" y="2158776"/>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20281">
                <a:tc>
                  <a:txBody>
                    <a:bodyPr/>
                    <a:lstStyle/>
                    <a:p>
                      <a:r>
                        <a:rPr lang="en-US" sz="1700" dirty="0"/>
                        <a:t>Image </a:t>
                      </a:r>
                      <a:r>
                        <a:rPr lang="en-US" sz="1700" baseline="0" dirty="0"/>
                        <a:t>data</a:t>
                      </a:r>
                      <a:endParaRPr lang="en-US" sz="1700" dirty="0"/>
                    </a:p>
                  </a:txBody>
                  <a:tcPr/>
                </a:tc>
                <a:extLst>
                  <a:ext uri="{0D108BD9-81ED-4DB2-BD59-A6C34878D82A}">
                    <a16:rowId xmlns:a16="http://schemas.microsoft.com/office/drawing/2014/main" val="10000"/>
                  </a:ext>
                </a:extLst>
              </a:tr>
              <a:tr h="320281">
                <a:tc>
                  <a:txBody>
                    <a:bodyPr/>
                    <a:lstStyle/>
                    <a:p>
                      <a:r>
                        <a:rPr lang="en-US" sz="1700" dirty="0"/>
                        <a:t>Convolutional Neural Networks</a:t>
                      </a:r>
                    </a:p>
                  </a:txBody>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2278E0DA-C74A-A342-857B-1664B94C00EF}"/>
              </a:ext>
            </a:extLst>
          </p:cNvPr>
          <p:cNvGraphicFramePr>
            <a:graphicFrameLocks noGrp="1"/>
          </p:cNvGraphicFramePr>
          <p:nvPr>
            <p:extLst>
              <p:ext uri="{D42A27DB-BD31-4B8C-83A1-F6EECF244321}">
                <p14:modId xmlns:p14="http://schemas.microsoft.com/office/powerpoint/2010/main" val="391544227"/>
              </p:ext>
            </p:extLst>
          </p:nvPr>
        </p:nvGraphicFramePr>
        <p:xfrm>
          <a:off x="4122200" y="2140615"/>
          <a:ext cx="4632132" cy="741680"/>
        </p:xfrm>
        <a:graphic>
          <a:graphicData uri="http://schemas.openxmlformats.org/drawingml/2006/table">
            <a:tbl>
              <a:tblPr firstRow="1" bandRow="1">
                <a:tableStyleId>{5C22544A-7EE6-4342-B048-85BDC9FD1C3A}</a:tableStyleId>
              </a:tblPr>
              <a:tblGrid>
                <a:gridCol w="4632132">
                  <a:extLst>
                    <a:ext uri="{9D8B030D-6E8A-4147-A177-3AD203B41FA5}">
                      <a16:colId xmlns:a16="http://schemas.microsoft.com/office/drawing/2014/main" val="20000"/>
                    </a:ext>
                  </a:extLst>
                </a:gridCol>
              </a:tblGrid>
              <a:tr h="370840">
                <a:tc>
                  <a:txBody>
                    <a:bodyPr/>
                    <a:lstStyle/>
                    <a:p>
                      <a:r>
                        <a:rPr lang="en-US" sz="1700" dirty="0"/>
                        <a:t>Input: images</a:t>
                      </a:r>
                    </a:p>
                  </a:txBody>
                  <a:tcPr/>
                </a:tc>
                <a:extLst>
                  <a:ext uri="{0D108BD9-81ED-4DB2-BD59-A6C34878D82A}">
                    <a16:rowId xmlns:a16="http://schemas.microsoft.com/office/drawing/2014/main" val="10000"/>
                  </a:ext>
                </a:extLst>
              </a:tr>
              <a:tr h="370840">
                <a:tc>
                  <a:txBody>
                    <a:bodyPr/>
                    <a:lstStyle/>
                    <a:p>
                      <a:r>
                        <a:rPr lang="en-US" sz="1700" dirty="0"/>
                        <a:t>Classification </a:t>
                      </a:r>
                      <a:r>
                        <a:rPr lang="en-US" sz="1700" baseline="0" dirty="0"/>
                        <a:t>(objects, face, scene, action, etc.)</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2" name="Table 11">
            <a:extLst>
              <a:ext uri="{FF2B5EF4-FFF2-40B4-BE49-F238E27FC236}">
                <a16:creationId xmlns:a16="http://schemas.microsoft.com/office/drawing/2014/main" id="{C7A8DC10-F0FF-3448-8387-0D0ACF38A8B8}"/>
              </a:ext>
            </a:extLst>
          </p:cNvPr>
          <p:cNvGraphicFramePr>
            <a:graphicFrameLocks noGrp="1"/>
          </p:cNvGraphicFramePr>
          <p:nvPr>
            <p:extLst>
              <p:ext uri="{D42A27DB-BD31-4B8C-83A1-F6EECF244321}">
                <p14:modId xmlns:p14="http://schemas.microsoft.com/office/powerpoint/2010/main" val="235894510"/>
              </p:ext>
            </p:extLst>
          </p:nvPr>
        </p:nvGraphicFramePr>
        <p:xfrm>
          <a:off x="499836" y="3014107"/>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298930">
                <a:tc>
                  <a:txBody>
                    <a:bodyPr/>
                    <a:lstStyle/>
                    <a:p>
                      <a:r>
                        <a:rPr lang="en-US" sz="1700" dirty="0"/>
                        <a:t>Sequence </a:t>
                      </a:r>
                      <a:r>
                        <a:rPr lang="en-US" sz="1700" baseline="0" dirty="0"/>
                        <a:t>data</a:t>
                      </a:r>
                      <a:endParaRPr lang="en-US" sz="1700" dirty="0"/>
                    </a:p>
                  </a:txBody>
                  <a:tcPr/>
                </a:tc>
                <a:extLst>
                  <a:ext uri="{0D108BD9-81ED-4DB2-BD59-A6C34878D82A}">
                    <a16:rowId xmlns:a16="http://schemas.microsoft.com/office/drawing/2014/main" val="10000"/>
                  </a:ext>
                </a:extLst>
              </a:tr>
              <a:tr h="298930">
                <a:tc>
                  <a:txBody>
                    <a:bodyPr/>
                    <a:lstStyle/>
                    <a:p>
                      <a:r>
                        <a:rPr lang="en-US" sz="1700" dirty="0"/>
                        <a:t>Recurrent Neural Networks</a:t>
                      </a:r>
                    </a:p>
                  </a:txBody>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CEE4703A-9518-0348-B6EA-77EB4F446CB9}"/>
              </a:ext>
            </a:extLst>
          </p:cNvPr>
          <p:cNvGraphicFramePr>
            <a:graphicFrameLocks noGrp="1"/>
          </p:cNvGraphicFramePr>
          <p:nvPr>
            <p:extLst>
              <p:ext uri="{D42A27DB-BD31-4B8C-83A1-F6EECF244321}">
                <p14:modId xmlns:p14="http://schemas.microsoft.com/office/powerpoint/2010/main" val="2198595680"/>
              </p:ext>
            </p:extLst>
          </p:nvPr>
        </p:nvGraphicFramePr>
        <p:xfrm>
          <a:off x="4122200" y="3009797"/>
          <a:ext cx="4632132" cy="701040"/>
        </p:xfrm>
        <a:graphic>
          <a:graphicData uri="http://schemas.openxmlformats.org/drawingml/2006/table">
            <a:tbl>
              <a:tblPr firstRow="1" bandRow="1">
                <a:tableStyleId>{5C22544A-7EE6-4342-B048-85BDC9FD1C3A}</a:tableStyleId>
              </a:tblPr>
              <a:tblGrid>
                <a:gridCol w="4632132">
                  <a:extLst>
                    <a:ext uri="{9D8B030D-6E8A-4147-A177-3AD203B41FA5}">
                      <a16:colId xmlns:a16="http://schemas.microsoft.com/office/drawing/2014/main" val="20000"/>
                    </a:ext>
                  </a:extLst>
                </a:gridCol>
              </a:tblGrid>
              <a:tr h="350520">
                <a:tc>
                  <a:txBody>
                    <a:bodyPr/>
                    <a:lstStyle/>
                    <a:p>
                      <a:r>
                        <a:rPr lang="en-US" sz="1700" dirty="0"/>
                        <a:t>Input: time series, audio, text</a:t>
                      </a:r>
                    </a:p>
                  </a:txBody>
                  <a:tcPr/>
                </a:tc>
                <a:extLst>
                  <a:ext uri="{0D108BD9-81ED-4DB2-BD59-A6C34878D82A}">
                    <a16:rowId xmlns:a16="http://schemas.microsoft.com/office/drawing/2014/main" val="10000"/>
                  </a:ext>
                </a:extLst>
              </a:tr>
              <a:tr h="350520">
                <a:tc>
                  <a:txBody>
                    <a:bodyPr/>
                    <a:lstStyle/>
                    <a:p>
                      <a:r>
                        <a:rPr lang="en-US" sz="1700" dirty="0"/>
                        <a:t>Classification,</a:t>
                      </a:r>
                      <a:r>
                        <a:rPr lang="en-US" sz="1700" baseline="0" dirty="0"/>
                        <a:t> speech recognition, prediction.</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321484F4-CF57-C94B-9CB8-A6959C82D36B}"/>
              </a:ext>
            </a:extLst>
          </p:cNvPr>
          <p:cNvGraphicFramePr>
            <a:graphicFrameLocks noGrp="1"/>
          </p:cNvGraphicFramePr>
          <p:nvPr>
            <p:extLst>
              <p:ext uri="{D42A27DB-BD31-4B8C-83A1-F6EECF244321}">
                <p14:modId xmlns:p14="http://schemas.microsoft.com/office/powerpoint/2010/main" val="1377301193"/>
              </p:ext>
            </p:extLst>
          </p:nvPr>
        </p:nvGraphicFramePr>
        <p:xfrm>
          <a:off x="499836" y="3874018"/>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50520">
                <a:tc>
                  <a:txBody>
                    <a:bodyPr/>
                    <a:lstStyle/>
                    <a:p>
                      <a:r>
                        <a:rPr lang="en-US" sz="1700" baseline="0" dirty="0"/>
                        <a:t>Different types of data</a:t>
                      </a:r>
                      <a:endParaRPr lang="en-US" sz="1700" dirty="0"/>
                    </a:p>
                  </a:txBody>
                  <a:tcPr/>
                </a:tc>
                <a:extLst>
                  <a:ext uri="{0D108BD9-81ED-4DB2-BD59-A6C34878D82A}">
                    <a16:rowId xmlns:a16="http://schemas.microsoft.com/office/drawing/2014/main" val="10000"/>
                  </a:ext>
                </a:extLst>
              </a:tr>
              <a:tr h="350520">
                <a:tc>
                  <a:txBody>
                    <a:bodyPr/>
                    <a:lstStyle/>
                    <a:p>
                      <a:r>
                        <a:rPr lang="en-US" sz="1700" dirty="0" err="1"/>
                        <a:t>Autoencoders</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4C23011B-3B3F-E041-9B9E-C63B11F99477}"/>
              </a:ext>
            </a:extLst>
          </p:cNvPr>
          <p:cNvGraphicFramePr>
            <a:graphicFrameLocks noGrp="1"/>
          </p:cNvGraphicFramePr>
          <p:nvPr>
            <p:extLst>
              <p:ext uri="{D42A27DB-BD31-4B8C-83A1-F6EECF244321}">
                <p14:modId xmlns:p14="http://schemas.microsoft.com/office/powerpoint/2010/main" val="2180728065"/>
              </p:ext>
            </p:extLst>
          </p:nvPr>
        </p:nvGraphicFramePr>
        <p:xfrm>
          <a:off x="4122200" y="3874018"/>
          <a:ext cx="4521964" cy="960120"/>
        </p:xfrm>
        <a:graphic>
          <a:graphicData uri="http://schemas.openxmlformats.org/drawingml/2006/table">
            <a:tbl>
              <a:tblPr firstRow="1" bandRow="1">
                <a:tableStyleId>{5C22544A-7EE6-4342-B048-85BDC9FD1C3A}</a:tableStyleId>
              </a:tblPr>
              <a:tblGrid>
                <a:gridCol w="4521964">
                  <a:extLst>
                    <a:ext uri="{9D8B030D-6E8A-4147-A177-3AD203B41FA5}">
                      <a16:colId xmlns:a16="http://schemas.microsoft.com/office/drawing/2014/main" val="20000"/>
                    </a:ext>
                  </a:extLst>
                </a:gridCol>
              </a:tblGrid>
              <a:tr h="313454">
                <a:tc>
                  <a:txBody>
                    <a:bodyPr/>
                    <a:lstStyle/>
                    <a:p>
                      <a:r>
                        <a:rPr lang="en-US" sz="1700" dirty="0"/>
                        <a:t>Input:</a:t>
                      </a:r>
                      <a:r>
                        <a:rPr lang="en-US" sz="1700" baseline="0" dirty="0"/>
                        <a:t> original data representation</a:t>
                      </a:r>
                      <a:endParaRPr lang="en-US" sz="1700" dirty="0"/>
                    </a:p>
                  </a:txBody>
                  <a:tcPr/>
                </a:tc>
                <a:extLst>
                  <a:ext uri="{0D108BD9-81ED-4DB2-BD59-A6C34878D82A}">
                    <a16:rowId xmlns:a16="http://schemas.microsoft.com/office/drawing/2014/main" val="10000"/>
                  </a:ext>
                </a:extLst>
              </a:tr>
              <a:tr h="545137">
                <a:tc>
                  <a:txBody>
                    <a:bodyPr/>
                    <a:lstStyle/>
                    <a:p>
                      <a:r>
                        <a:rPr lang="en-US" sz="1700" dirty="0"/>
                        <a:t>Dimensionality reduction, pre-training, data reconstruction</a:t>
                      </a:r>
                      <a:r>
                        <a:rPr lang="en-US" sz="1700" baseline="0" dirty="0"/>
                        <a:t>.</a:t>
                      </a:r>
                      <a:endParaRPr lang="en-US" sz="1700" dirty="0"/>
                    </a:p>
                  </a:txBody>
                  <a:tcPr/>
                </a:tc>
                <a:extLst>
                  <a:ext uri="{0D108BD9-81ED-4DB2-BD59-A6C34878D82A}">
                    <a16:rowId xmlns:a16="http://schemas.microsoft.com/office/drawing/2014/main" val="10001"/>
                  </a:ext>
                </a:extLst>
              </a:tr>
            </a:tbl>
          </a:graphicData>
        </a:graphic>
      </p:graphicFrame>
      <p:sp>
        <p:nvSpPr>
          <p:cNvPr id="16" name="TextBox 15">
            <a:extLst>
              <a:ext uri="{FF2B5EF4-FFF2-40B4-BE49-F238E27FC236}">
                <a16:creationId xmlns:a16="http://schemas.microsoft.com/office/drawing/2014/main" id="{DEE0762B-A080-6C4D-82BE-45C1707E2529}"/>
              </a:ext>
            </a:extLst>
          </p:cNvPr>
          <p:cNvSpPr txBox="1"/>
          <p:nvPr/>
        </p:nvSpPr>
        <p:spPr>
          <a:xfrm>
            <a:off x="120592" y="4733929"/>
            <a:ext cx="4001608" cy="307777"/>
          </a:xfrm>
          <a:prstGeom prst="rect">
            <a:avLst/>
          </a:prstGeom>
          <a:noFill/>
        </p:spPr>
        <p:txBody>
          <a:bodyPr wrap="none" rtlCol="0">
            <a:spAutoFit/>
          </a:bodyPr>
          <a:lstStyle/>
          <a:p>
            <a:r>
              <a:rPr lang="en-US" sz="1400" dirty="0"/>
              <a:t>Combination of different ANNs is also very common.</a:t>
            </a:r>
          </a:p>
        </p:txBody>
      </p:sp>
    </p:spTree>
    <p:extLst>
      <p:ext uri="{BB962C8B-B14F-4D97-AF65-F5344CB8AC3E}">
        <p14:creationId xmlns:p14="http://schemas.microsoft.com/office/powerpoint/2010/main" val="27412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Linear Models</a:t>
            </a:r>
          </a:p>
        </p:txBody>
      </p:sp>
      <p:sp>
        <p:nvSpPr>
          <p:cNvPr id="4" name="Text Placeholder 3"/>
          <p:cNvSpPr>
            <a:spLocks noGrp="1"/>
          </p:cNvSpPr>
          <p:nvPr>
            <p:ph type="body" sz="quarter" idx="12"/>
          </p:nvPr>
        </p:nvSpPr>
        <p:spPr>
          <a:xfrm>
            <a:off x="441061" y="1163434"/>
            <a:ext cx="6950075" cy="216647"/>
          </a:xfrm>
        </p:spPr>
        <p:txBody>
          <a:bodyPr/>
          <a:lstStyle/>
          <a:p>
            <a:r>
              <a:rPr lang="en-US" sz="1500" dirty="0"/>
              <a:t>Linear Regression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E04869-DF75-4E41-A34A-7CB641133CA5}"/>
                  </a:ext>
                </a:extLst>
              </p:cNvPr>
              <p:cNvSpPr txBox="1"/>
              <p:nvPr/>
            </p:nvSpPr>
            <p:spPr>
              <a:xfrm>
                <a:off x="522967" y="1460151"/>
                <a:ext cx="4504375"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pt-BR" sz="2200" b="0" i="1" smtClean="0">
                              <a:latin typeface="Cambria Math" charset="0"/>
                            </a:rPr>
                            <m:t>𝑦</m:t>
                          </m:r>
                        </m:e>
                        <m:sub>
                          <m:r>
                            <a:rPr lang="pt-BR" sz="2200" b="0" i="1" smtClean="0">
                              <a:latin typeface="Cambria Math" charset="0"/>
                            </a:rPr>
                            <m:t>𝑝</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0</m:t>
                          </m:r>
                        </m:sub>
                      </m:sSub>
                      <m:r>
                        <a:rPr lang="pt-BR" sz="2200" b="0" i="1" smtClean="0">
                          <a:latin typeface="Cambria Math" charset="0"/>
                        </a:rPr>
                        <m:t>+ </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1</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1</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2</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2</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𝑛</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𝑛</m:t>
                          </m:r>
                        </m:sub>
                      </m:sSub>
                    </m:oMath>
                  </m:oMathPara>
                </a14:m>
                <a:endParaRPr lang="en-US" sz="2200" dirty="0"/>
              </a:p>
            </p:txBody>
          </p:sp>
        </mc:Choice>
        <mc:Fallback xmlns="">
          <p:sp>
            <p:nvSpPr>
              <p:cNvPr id="8" name="TextBox 7">
                <a:extLst>
                  <a:ext uri="{FF2B5EF4-FFF2-40B4-BE49-F238E27FC236}">
                    <a16:creationId xmlns:a16="http://schemas.microsoft.com/office/drawing/2014/main" id="{A5E04869-DF75-4E41-A34A-7CB641133CA5}"/>
                  </a:ext>
                </a:extLst>
              </p:cNvPr>
              <p:cNvSpPr txBox="1">
                <a:spLocks noRot="1" noChangeAspect="1" noMove="1" noResize="1" noEditPoints="1" noAdjustHandles="1" noChangeArrowheads="1" noChangeShapeType="1" noTextEdit="1"/>
              </p:cNvSpPr>
              <p:nvPr/>
            </p:nvSpPr>
            <p:spPr>
              <a:xfrm>
                <a:off x="522967" y="1460151"/>
                <a:ext cx="4504375" cy="364652"/>
              </a:xfrm>
              <a:prstGeom prst="rect">
                <a:avLst/>
              </a:prstGeom>
              <a:blipFill>
                <a:blip r:embed="rId3"/>
                <a:stretch>
                  <a:fillRect l="-843"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66AFFF-49DF-DB48-A61A-8691B825FC11}"/>
                  </a:ext>
                </a:extLst>
              </p:cNvPr>
              <p:cNvSpPr txBox="1"/>
              <p:nvPr/>
            </p:nvSpPr>
            <p:spPr>
              <a:xfrm>
                <a:off x="6154996" y="1435578"/>
                <a:ext cx="2645981" cy="405496"/>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charset="0"/>
                          </a:rPr>
                          <m:t>𝑦</m:t>
                        </m:r>
                      </m:e>
                      <m:sub>
                        <m:r>
                          <a:rPr lang="pt-BR" b="0" i="1" smtClean="0">
                            <a:latin typeface="Cambria Math" charset="0"/>
                          </a:rPr>
                          <m:t>𝑝</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h</m:t>
                        </m:r>
                      </m:e>
                      <m:sub>
                        <m:r>
                          <a:rPr lang="pt-BR" b="1" i="0" smtClean="0">
                            <a:latin typeface="Cambria Math" charset="0"/>
                            <a:ea typeface="Cambria Math" charset="0"/>
                            <a:cs typeface="Cambria Math" charset="0"/>
                          </a:rPr>
                          <m:t>𝐰</m:t>
                        </m:r>
                      </m:sub>
                    </m:sSub>
                    <m:d>
                      <m:dPr>
                        <m:ctrlPr>
                          <a:rPr lang="pt-BR" b="0" i="1" smtClean="0">
                            <a:latin typeface="Cambria Math" panose="02040503050406030204" pitchFamily="18" charset="0"/>
                          </a:rPr>
                        </m:ctrlPr>
                      </m:dPr>
                      <m:e>
                        <m:r>
                          <a:rPr lang="pt-BR" b="1" i="0" smtClean="0">
                            <a:latin typeface="Cambria Math" charset="0"/>
                          </a:rPr>
                          <m:t>𝐱</m:t>
                        </m:r>
                      </m:e>
                    </m:d>
                    <m:r>
                      <a:rPr lang="pt-BR" b="0" i="1" smtClean="0">
                        <a:latin typeface="Cambria Math" charset="0"/>
                      </a:rPr>
                      <m:t>=</m:t>
                    </m:r>
                    <m:sSup>
                      <m:sSupPr>
                        <m:ctrlPr>
                          <a:rPr lang="pt-BR" b="0" i="1" smtClean="0">
                            <a:latin typeface="Cambria Math" panose="02040503050406030204" pitchFamily="18" charset="0"/>
                          </a:rPr>
                        </m:ctrlPr>
                      </m:sSupPr>
                      <m:e>
                        <m:r>
                          <a:rPr lang="pt-BR" b="1" i="0" smtClean="0">
                            <a:latin typeface="Cambria Math" charset="0"/>
                            <a:ea typeface="Cambria Math" charset="0"/>
                            <a:cs typeface="Cambria Math" charset="0"/>
                          </a:rPr>
                          <m:t>𝐖</m:t>
                        </m:r>
                      </m:e>
                      <m:sup>
                        <m:r>
                          <a:rPr lang="pt-BR" b="0" i="1" smtClean="0">
                            <a:latin typeface="Cambria Math" charset="0"/>
                          </a:rPr>
                          <m:t>𝑇</m:t>
                        </m:r>
                      </m:sup>
                    </m:sSup>
                    <m:r>
                      <a:rPr lang="pt-BR" b="0" i="1" smtClean="0">
                        <a:latin typeface="Cambria Math" charset="0"/>
                      </a:rPr>
                      <m:t>.</m:t>
                    </m:r>
                  </m:oMath>
                </a14:m>
                <a:r>
                  <a:rPr lang="pt-BR" b="1" dirty="0"/>
                  <a:t> </a:t>
                </a:r>
                <a14:m>
                  <m:oMath xmlns:m="http://schemas.openxmlformats.org/officeDocument/2006/math">
                    <m:r>
                      <a:rPr lang="pt-BR" b="1">
                        <a:latin typeface="Cambria Math" charset="0"/>
                      </a:rPr>
                      <m:t>𝐱</m:t>
                    </m:r>
                  </m:oMath>
                </a14:m>
                <a:endParaRPr lang="en-US" dirty="0"/>
              </a:p>
            </p:txBody>
          </p:sp>
        </mc:Choice>
        <mc:Fallback xmlns="">
          <p:sp>
            <p:nvSpPr>
              <p:cNvPr id="9" name="TextBox 8">
                <a:extLst>
                  <a:ext uri="{FF2B5EF4-FFF2-40B4-BE49-F238E27FC236}">
                    <a16:creationId xmlns:a16="http://schemas.microsoft.com/office/drawing/2014/main" id="{0A66AFFF-49DF-DB48-A61A-8691B825FC11}"/>
                  </a:ext>
                </a:extLst>
              </p:cNvPr>
              <p:cNvSpPr txBox="1">
                <a:spLocks noRot="1" noChangeAspect="1" noMove="1" noResize="1" noEditPoints="1" noAdjustHandles="1" noChangeArrowheads="1" noChangeShapeType="1" noTextEdit="1"/>
              </p:cNvSpPr>
              <p:nvPr/>
            </p:nvSpPr>
            <p:spPr>
              <a:xfrm>
                <a:off x="6154996" y="1435578"/>
                <a:ext cx="2645981" cy="405496"/>
              </a:xfrm>
              <a:prstGeom prst="rect">
                <a:avLst/>
              </a:prstGeom>
              <a:blipFill>
                <a:blip r:embed="rId4"/>
                <a:stretch>
                  <a:fillRect l="-287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D91A69D-9517-F44B-A413-E6DC62F8E7F7}"/>
              </a:ext>
            </a:extLst>
          </p:cNvPr>
          <p:cNvCxnSpPr/>
          <p:nvPr/>
        </p:nvCxnSpPr>
        <p:spPr>
          <a:xfrm>
            <a:off x="5173139" y="1638326"/>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F7F354-DBB4-364D-B25E-3F8A2F213FFA}"/>
                  </a:ext>
                </a:extLst>
              </p:cNvPr>
              <p:cNvSpPr txBox="1"/>
              <p:nvPr/>
            </p:nvSpPr>
            <p:spPr>
              <a:xfrm>
                <a:off x="60783" y="4321850"/>
                <a:ext cx="4130939"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 </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1</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1</m:t>
                          </m:r>
                        </m:sub>
                      </m:sSub>
                      <m:r>
                        <a:rPr lang="pt-BR" sz="1800" i="1">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2</m:t>
                          </m:r>
                        </m:sub>
                      </m:sSub>
                      <m:r>
                        <a:rPr lang="pt-BR" sz="1800" b="0" i="1" smtClean="0">
                          <a:latin typeface="Cambria Math" charset="0"/>
                          <a:ea typeface="Cambria Math" charset="0"/>
                          <a:cs typeface="Cambria Math" charset="0"/>
                        </a:rPr>
                        <m:t>=</m:t>
                      </m:r>
                      <m:sSup>
                        <m:sSupPr>
                          <m:ctrlPr>
                            <a:rPr lang="pt-BR" sz="1800" i="1">
                              <a:latin typeface="Cambria Math" panose="02040503050406030204" pitchFamily="18" charset="0"/>
                              <a:ea typeface="Cambria Math" charset="0"/>
                              <a:cs typeface="Cambria Math" charset="0"/>
                            </a:rPr>
                          </m:ctrlPr>
                        </m:sSupPr>
                        <m:e>
                          <m:r>
                            <a:rPr lang="pt-BR" sz="1800" b="0" i="1" smtClean="0">
                              <a:latin typeface="Cambria Math" charset="0"/>
                              <a:ea typeface="Cambria Math" charset="0"/>
                              <a:cs typeface="Cambria Math" charset="0"/>
                            </a:rPr>
                            <m:t>𝑏</m:t>
                          </m:r>
                          <m:r>
                            <a:rPr lang="pt-BR" sz="1800" b="1" i="0" smtClean="0">
                              <a:latin typeface="Cambria Math" charset="0"/>
                              <a:ea typeface="Cambria Math" charset="0"/>
                              <a:cs typeface="Cambria Math" charset="0"/>
                            </a:rPr>
                            <m:t>+</m:t>
                          </m:r>
                          <m:r>
                            <a:rPr lang="pt-BR" sz="1800" b="1" i="0" smtClean="0">
                              <a:latin typeface="Cambria Math" charset="0"/>
                              <a:ea typeface="Cambria Math" charset="0"/>
                              <a:cs typeface="Cambria Math" charset="0"/>
                            </a:rPr>
                            <m:t>𝐖</m:t>
                          </m:r>
                        </m:e>
                        <m:sup>
                          <m:r>
                            <m:rPr>
                              <m:sty m:val="p"/>
                            </m:rPr>
                            <a:rPr lang="pt-BR" sz="1800">
                              <a:latin typeface="Cambria Math" charset="0"/>
                              <a:ea typeface="Cambria Math" charset="0"/>
                              <a:cs typeface="Cambria Math" charset="0"/>
                            </a:rPr>
                            <m:t>t</m:t>
                          </m:r>
                        </m:sup>
                      </m:sSup>
                      <m:r>
                        <a:rPr lang="pt-BR" sz="1800" i="1">
                          <a:latin typeface="Cambria Math" charset="0"/>
                          <a:ea typeface="Cambria Math" charset="0"/>
                          <a:cs typeface="Cambria Math" charset="0"/>
                        </a:rPr>
                        <m:t>.</m:t>
                      </m:r>
                      <m:r>
                        <a:rPr lang="pt-BR" sz="1800" b="1">
                          <a:latin typeface="Cambria Math" charset="0"/>
                          <a:ea typeface="Cambria Math" charset="0"/>
                          <a:cs typeface="Cambria Math" charset="0"/>
                        </a:rPr>
                        <m:t>𝐱</m:t>
                      </m:r>
                    </m:oMath>
                  </m:oMathPara>
                </a14:m>
                <a:endParaRPr lang="en-US" sz="1800" dirty="0"/>
              </a:p>
            </p:txBody>
          </p:sp>
        </mc:Choice>
        <mc:Fallback xmlns="">
          <p:sp>
            <p:nvSpPr>
              <p:cNvPr id="11" name="TextBox 10">
                <a:extLst>
                  <a:ext uri="{FF2B5EF4-FFF2-40B4-BE49-F238E27FC236}">
                    <a16:creationId xmlns:a16="http://schemas.microsoft.com/office/drawing/2014/main" id="{48F7F354-DBB4-364D-B25E-3F8A2F213FFA}"/>
                  </a:ext>
                </a:extLst>
              </p:cNvPr>
              <p:cNvSpPr txBox="1">
                <a:spLocks noRot="1" noChangeAspect="1" noMove="1" noResize="1" noEditPoints="1" noAdjustHandles="1" noChangeArrowheads="1" noChangeShapeType="1" noTextEdit="1"/>
              </p:cNvSpPr>
              <p:nvPr/>
            </p:nvSpPr>
            <p:spPr>
              <a:xfrm>
                <a:off x="60783" y="4321850"/>
                <a:ext cx="4130939" cy="435504"/>
              </a:xfrm>
              <a:prstGeom prst="rect">
                <a:avLst/>
              </a:prstGeom>
              <a:blipFill>
                <a:blip r:embed="rId5"/>
                <a:stretch>
                  <a:fillRect t="-33333"/>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3374B2FC-C4AD-734E-94A1-6BCD6373F40B}"/>
              </a:ext>
            </a:extLst>
          </p:cNvPr>
          <p:cNvGrpSpPr/>
          <p:nvPr/>
        </p:nvGrpSpPr>
        <p:grpSpPr>
          <a:xfrm>
            <a:off x="449455" y="2068024"/>
            <a:ext cx="2945380" cy="2168254"/>
            <a:chOff x="379476" y="2537300"/>
            <a:chExt cx="4206751" cy="2785812"/>
          </a:xfrm>
        </p:grpSpPr>
        <p:grpSp>
          <p:nvGrpSpPr>
            <p:cNvPr id="41" name="Group 40">
              <a:extLst>
                <a:ext uri="{FF2B5EF4-FFF2-40B4-BE49-F238E27FC236}">
                  <a16:creationId xmlns:a16="http://schemas.microsoft.com/office/drawing/2014/main" id="{1D499D9C-7C1F-3949-97AF-16E055C63308}"/>
                </a:ext>
              </a:extLst>
            </p:cNvPr>
            <p:cNvGrpSpPr/>
            <p:nvPr/>
          </p:nvGrpSpPr>
          <p:grpSpPr>
            <a:xfrm>
              <a:off x="379476" y="2537300"/>
              <a:ext cx="4206751" cy="2785812"/>
              <a:chOff x="379476" y="2537300"/>
              <a:chExt cx="4206751" cy="2785812"/>
            </a:xfrm>
          </p:grpSpPr>
          <p:grpSp>
            <p:nvGrpSpPr>
              <p:cNvPr id="43" name="Group 42">
                <a:extLst>
                  <a:ext uri="{FF2B5EF4-FFF2-40B4-BE49-F238E27FC236}">
                    <a16:creationId xmlns:a16="http://schemas.microsoft.com/office/drawing/2014/main" id="{96BF7DCB-0867-974A-B0A4-F39061F6B9D0}"/>
                  </a:ext>
                </a:extLst>
              </p:cNvPr>
              <p:cNvGrpSpPr/>
              <p:nvPr/>
            </p:nvGrpSpPr>
            <p:grpSpPr>
              <a:xfrm>
                <a:off x="379476" y="2537300"/>
                <a:ext cx="4206751" cy="2785812"/>
                <a:chOff x="379476" y="2537300"/>
                <a:chExt cx="4206751" cy="2785812"/>
              </a:xfrm>
            </p:grpSpPr>
            <p:grpSp>
              <p:nvGrpSpPr>
                <p:cNvPr id="45" name="Group 44">
                  <a:extLst>
                    <a:ext uri="{FF2B5EF4-FFF2-40B4-BE49-F238E27FC236}">
                      <a16:creationId xmlns:a16="http://schemas.microsoft.com/office/drawing/2014/main" id="{31F10A39-9401-044E-8721-1EAA3D01D9F8}"/>
                    </a:ext>
                  </a:extLst>
                </p:cNvPr>
                <p:cNvGrpSpPr/>
                <p:nvPr/>
              </p:nvGrpSpPr>
              <p:grpSpPr>
                <a:xfrm>
                  <a:off x="379476" y="2537300"/>
                  <a:ext cx="4206751" cy="2785812"/>
                  <a:chOff x="353525" y="1735611"/>
                  <a:chExt cx="4206751" cy="2785812"/>
                </a:xfrm>
              </p:grpSpPr>
              <p:cxnSp>
                <p:nvCxnSpPr>
                  <p:cNvPr id="47" name="Straight Arrow Connector 46">
                    <a:extLst>
                      <a:ext uri="{FF2B5EF4-FFF2-40B4-BE49-F238E27FC236}">
                        <a16:creationId xmlns:a16="http://schemas.microsoft.com/office/drawing/2014/main" id="{666A1A48-6316-A74F-816B-5E3628408BB4}"/>
                      </a:ext>
                    </a:extLst>
                  </p:cNvPr>
                  <p:cNvCxnSpPr>
                    <a:stCxn id="62" idx="7"/>
                    <a:endCxn id="49" idx="3"/>
                  </p:cNvCxnSpPr>
                  <p:nvPr/>
                </p:nvCxnSpPr>
                <p:spPr>
                  <a:xfrm flipV="1">
                    <a:off x="1029304" y="2823576"/>
                    <a:ext cx="657614" cy="489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9410517F-7B99-5846-AC03-198C05036443}"/>
                      </a:ext>
                    </a:extLst>
                  </p:cNvPr>
                  <p:cNvSpPr/>
                  <p:nvPr/>
                </p:nvSpPr>
                <p:spPr>
                  <a:xfrm>
                    <a:off x="1223053" y="4102198"/>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8D10B12-E78B-EA4C-A6C0-157A965338C0}"/>
                      </a:ext>
                    </a:extLst>
                  </p:cNvPr>
                  <p:cNvSpPr/>
                  <p:nvPr/>
                </p:nvSpPr>
                <p:spPr>
                  <a:xfrm>
                    <a:off x="1581476" y="2209018"/>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50" name="TextBox 49">
                    <a:extLst>
                      <a:ext uri="{FF2B5EF4-FFF2-40B4-BE49-F238E27FC236}">
                        <a16:creationId xmlns:a16="http://schemas.microsoft.com/office/drawing/2014/main" id="{849F9D85-CABD-BC41-8824-B06D52856B7D}"/>
                      </a:ext>
                    </a:extLst>
                  </p:cNvPr>
                  <p:cNvSpPr txBox="1"/>
                  <p:nvPr/>
                </p:nvSpPr>
                <p:spPr>
                  <a:xfrm>
                    <a:off x="1206611" y="4057430"/>
                    <a:ext cx="421910" cy="461665"/>
                  </a:xfrm>
                  <a:prstGeom prst="rect">
                    <a:avLst/>
                  </a:prstGeom>
                  <a:noFill/>
                </p:spPr>
                <p:txBody>
                  <a:bodyPr wrap="none" rtlCol="0">
                    <a:spAutoFit/>
                  </a:bodyPr>
                  <a:lstStyle/>
                  <a:p>
                    <a:r>
                      <a:rPr lang="en-US" dirty="0"/>
                      <a:t>x</a:t>
                    </a:r>
                    <a:r>
                      <a:rPr lang="en-US" baseline="-25000" dirty="0"/>
                      <a:t>1</a:t>
                    </a:r>
                  </a:p>
                </p:txBody>
              </p:sp>
              <p:sp>
                <p:nvSpPr>
                  <p:cNvPr id="51" name="TextBox 50">
                    <a:extLst>
                      <a:ext uri="{FF2B5EF4-FFF2-40B4-BE49-F238E27FC236}">
                        <a16:creationId xmlns:a16="http://schemas.microsoft.com/office/drawing/2014/main" id="{2ABBE99F-DB32-EE4A-A300-913FFA224A14}"/>
                      </a:ext>
                    </a:extLst>
                  </p:cNvPr>
                  <p:cNvSpPr txBox="1"/>
                  <p:nvPr/>
                </p:nvSpPr>
                <p:spPr>
                  <a:xfrm>
                    <a:off x="2271752" y="4057430"/>
                    <a:ext cx="421910" cy="461665"/>
                  </a:xfrm>
                  <a:prstGeom prst="rect">
                    <a:avLst/>
                  </a:prstGeom>
                  <a:noFill/>
                </p:spPr>
                <p:txBody>
                  <a:bodyPr wrap="none" rtlCol="0">
                    <a:spAutoFit/>
                  </a:bodyPr>
                  <a:lstStyle/>
                  <a:p>
                    <a:r>
                      <a:rPr lang="en-US" dirty="0"/>
                      <a:t>x</a:t>
                    </a:r>
                    <a:r>
                      <a:rPr lang="en-US" baseline="-25000" dirty="0"/>
                      <a:t>2</a:t>
                    </a:r>
                  </a:p>
                </p:txBody>
              </p:sp>
              <p:cxnSp>
                <p:nvCxnSpPr>
                  <p:cNvPr id="52" name="Straight Arrow Connector 51">
                    <a:extLst>
                      <a:ext uri="{FF2B5EF4-FFF2-40B4-BE49-F238E27FC236}">
                        <a16:creationId xmlns:a16="http://schemas.microsoft.com/office/drawing/2014/main" id="{419F5C48-98C7-E442-B54B-5C9D60F13FDE}"/>
                      </a:ext>
                    </a:extLst>
                  </p:cNvPr>
                  <p:cNvCxnSpPr>
                    <a:stCxn id="50" idx="0"/>
                    <a:endCxn id="49" idx="4"/>
                  </p:cNvCxnSpPr>
                  <p:nvPr/>
                </p:nvCxnSpPr>
                <p:spPr>
                  <a:xfrm flipV="1">
                    <a:off x="1417566" y="2929018"/>
                    <a:ext cx="523910"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7D000EC-65BA-5940-8D59-76DF7B64AA52}"/>
                      </a:ext>
                    </a:extLst>
                  </p:cNvPr>
                  <p:cNvCxnSpPr>
                    <a:stCxn id="51" idx="0"/>
                    <a:endCxn id="49" idx="4"/>
                  </p:cNvCxnSpPr>
                  <p:nvPr/>
                </p:nvCxnSpPr>
                <p:spPr>
                  <a:xfrm flipH="1" flipV="1">
                    <a:off x="1941476" y="2929018"/>
                    <a:ext cx="541231"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BBBA2E-56AC-1F4A-A3C6-0CC6ACFB8AD4}"/>
                      </a:ext>
                    </a:extLst>
                  </p:cNvPr>
                  <p:cNvGrpSpPr/>
                  <p:nvPr/>
                </p:nvGrpSpPr>
                <p:grpSpPr>
                  <a:xfrm>
                    <a:off x="1405591" y="3203722"/>
                    <a:ext cx="554517" cy="461665"/>
                    <a:chOff x="987592" y="2909816"/>
                    <a:chExt cx="554517" cy="461665"/>
                  </a:xfrm>
                </p:grpSpPr>
                <p:sp>
                  <p:nvSpPr>
                    <p:cNvPr id="66" name="Oval 65">
                      <a:extLst>
                        <a:ext uri="{FF2B5EF4-FFF2-40B4-BE49-F238E27FC236}">
                          <a16:creationId xmlns:a16="http://schemas.microsoft.com/office/drawing/2014/main" id="{676CB54E-0016-E149-8583-525E751CF103}"/>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7" name="TextBox 66">
                      <a:extLst>
                        <a:ext uri="{FF2B5EF4-FFF2-40B4-BE49-F238E27FC236}">
                          <a16:creationId xmlns:a16="http://schemas.microsoft.com/office/drawing/2014/main" id="{9AD3BA4C-A0A0-F748-8C45-1CA7FC1B124D}"/>
                        </a:ext>
                      </a:extLst>
                    </p:cNvPr>
                    <p:cNvSpPr txBox="1"/>
                    <p:nvPr/>
                  </p:nvSpPr>
                  <p:spPr>
                    <a:xfrm>
                      <a:off x="987592" y="2909816"/>
                      <a:ext cx="554517" cy="415209"/>
                    </a:xfrm>
                    <a:prstGeom prst="rect">
                      <a:avLst/>
                    </a:prstGeom>
                    <a:noFill/>
                  </p:spPr>
                  <p:txBody>
                    <a:bodyPr wrap="none" rtlCol="0">
                      <a:spAutoFit/>
                    </a:bodyPr>
                    <a:lstStyle/>
                    <a:p>
                      <a:r>
                        <a:rPr lang="en-US" sz="1500" dirty="0"/>
                        <a:t>w</a:t>
                      </a:r>
                      <a:r>
                        <a:rPr lang="en-US" sz="1500" baseline="-25000" dirty="0"/>
                        <a:t>1</a:t>
                      </a:r>
                    </a:p>
                  </p:txBody>
                </p:sp>
              </p:grpSp>
              <p:grpSp>
                <p:nvGrpSpPr>
                  <p:cNvPr id="55" name="Group 54">
                    <a:extLst>
                      <a:ext uri="{FF2B5EF4-FFF2-40B4-BE49-F238E27FC236}">
                        <a16:creationId xmlns:a16="http://schemas.microsoft.com/office/drawing/2014/main" id="{00246064-544C-CE4E-9595-F1C27DF026C4}"/>
                      </a:ext>
                    </a:extLst>
                  </p:cNvPr>
                  <p:cNvGrpSpPr/>
                  <p:nvPr/>
                </p:nvGrpSpPr>
                <p:grpSpPr>
                  <a:xfrm>
                    <a:off x="2005489" y="3229354"/>
                    <a:ext cx="554517" cy="461665"/>
                    <a:chOff x="987592" y="2909816"/>
                    <a:chExt cx="554517" cy="461665"/>
                  </a:xfrm>
                </p:grpSpPr>
                <p:sp>
                  <p:nvSpPr>
                    <p:cNvPr id="64" name="Oval 63">
                      <a:extLst>
                        <a:ext uri="{FF2B5EF4-FFF2-40B4-BE49-F238E27FC236}">
                          <a16:creationId xmlns:a16="http://schemas.microsoft.com/office/drawing/2014/main" id="{4B8ADD2F-FFF8-2346-B44E-A55C39F2906B}"/>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5" name="TextBox 64">
                      <a:extLst>
                        <a:ext uri="{FF2B5EF4-FFF2-40B4-BE49-F238E27FC236}">
                          <a16:creationId xmlns:a16="http://schemas.microsoft.com/office/drawing/2014/main" id="{6A030E6F-17BC-7442-A258-7B2F2B400A22}"/>
                        </a:ext>
                      </a:extLst>
                    </p:cNvPr>
                    <p:cNvSpPr txBox="1"/>
                    <p:nvPr/>
                  </p:nvSpPr>
                  <p:spPr>
                    <a:xfrm>
                      <a:off x="987592" y="2909816"/>
                      <a:ext cx="554517" cy="415209"/>
                    </a:xfrm>
                    <a:prstGeom prst="rect">
                      <a:avLst/>
                    </a:prstGeom>
                    <a:noFill/>
                  </p:spPr>
                  <p:txBody>
                    <a:bodyPr wrap="none" rtlCol="0">
                      <a:spAutoFit/>
                    </a:bodyPr>
                    <a:lstStyle/>
                    <a:p>
                      <a:r>
                        <a:rPr lang="en-US" sz="1500" dirty="0"/>
                        <a:t>w</a:t>
                      </a:r>
                      <a:r>
                        <a:rPr lang="en-US" sz="1500" baseline="-25000" dirty="0"/>
                        <a:t>2</a:t>
                      </a:r>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CC9D9E4-ADEC-4746-ACF3-82C9E6AD11EC}"/>
                          </a:ext>
                        </a:extLst>
                      </p:cNvPr>
                      <p:cNvSpPr txBox="1"/>
                      <p:nvPr/>
                    </p:nvSpPr>
                    <p:spPr>
                      <a:xfrm>
                        <a:off x="1831669" y="2398922"/>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831669" y="2398922"/>
                        <a:ext cx="237244" cy="369332"/>
                      </a:xfrm>
                      <a:prstGeom prst="rect">
                        <a:avLst/>
                      </a:prstGeom>
                      <a:blipFill rotWithShape="0">
                        <a:blip r:embed="rId6"/>
                        <a:stretch>
                          <a:fillRect l="-28205" r="-28205" b="-4918"/>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28F31B8A-9DED-0E4F-94DD-C7527330C1CC}"/>
                      </a:ext>
                    </a:extLst>
                  </p:cNvPr>
                  <p:cNvCxnSpPr/>
                  <p:nvPr/>
                </p:nvCxnSpPr>
                <p:spPr>
                  <a:xfrm flipV="1">
                    <a:off x="1950291" y="1735611"/>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9C0D581-10F8-A740-ACEF-68E91744BA2B}"/>
                      </a:ext>
                    </a:extLst>
                  </p:cNvPr>
                  <p:cNvSpPr txBox="1"/>
                  <p:nvPr/>
                </p:nvSpPr>
                <p:spPr>
                  <a:xfrm>
                    <a:off x="2595013" y="3223073"/>
                    <a:ext cx="1074140" cy="395438"/>
                  </a:xfrm>
                  <a:prstGeom prst="rect">
                    <a:avLst/>
                  </a:prstGeom>
                  <a:noFill/>
                </p:spPr>
                <p:txBody>
                  <a:bodyPr wrap="none" rtlCol="0">
                    <a:spAutoFit/>
                  </a:bodyPr>
                  <a:lstStyle/>
                  <a:p>
                    <a:r>
                      <a:rPr lang="en-US" sz="1400" dirty="0"/>
                      <a:t>weights</a:t>
                    </a:r>
                  </a:p>
                </p:txBody>
              </p:sp>
              <p:grpSp>
                <p:nvGrpSpPr>
                  <p:cNvPr id="59" name="Group 58">
                    <a:extLst>
                      <a:ext uri="{FF2B5EF4-FFF2-40B4-BE49-F238E27FC236}">
                        <a16:creationId xmlns:a16="http://schemas.microsoft.com/office/drawing/2014/main" id="{749A66D1-49B8-C044-AED1-FBE168386265}"/>
                      </a:ext>
                    </a:extLst>
                  </p:cNvPr>
                  <p:cNvGrpSpPr/>
                  <p:nvPr/>
                </p:nvGrpSpPr>
                <p:grpSpPr>
                  <a:xfrm>
                    <a:off x="679007" y="3201250"/>
                    <a:ext cx="410399" cy="461665"/>
                    <a:chOff x="1023731" y="2909816"/>
                    <a:chExt cx="410399" cy="461665"/>
                  </a:xfrm>
                </p:grpSpPr>
                <p:sp>
                  <p:nvSpPr>
                    <p:cNvPr id="62" name="Oval 61">
                      <a:extLst>
                        <a:ext uri="{FF2B5EF4-FFF2-40B4-BE49-F238E27FC236}">
                          <a16:creationId xmlns:a16="http://schemas.microsoft.com/office/drawing/2014/main" id="{155DBEAA-2E8B-1D4B-B9AB-D19E47D28A48}"/>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3" name="TextBox 62">
                      <a:extLst>
                        <a:ext uri="{FF2B5EF4-FFF2-40B4-BE49-F238E27FC236}">
                          <a16:creationId xmlns:a16="http://schemas.microsoft.com/office/drawing/2014/main" id="{9061B0A9-7EAA-7B4C-99A4-FBC525D93D06}"/>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sp>
                <p:nvSpPr>
                  <p:cNvPr id="60" name="TextBox 59">
                    <a:extLst>
                      <a:ext uri="{FF2B5EF4-FFF2-40B4-BE49-F238E27FC236}">
                        <a16:creationId xmlns:a16="http://schemas.microsoft.com/office/drawing/2014/main" id="{11FB5DE0-6DA7-264D-B634-749E318E26DB}"/>
                      </a:ext>
                    </a:extLst>
                  </p:cNvPr>
                  <p:cNvSpPr txBox="1"/>
                  <p:nvPr/>
                </p:nvSpPr>
                <p:spPr>
                  <a:xfrm>
                    <a:off x="353525" y="2871290"/>
                    <a:ext cx="682728" cy="395438"/>
                  </a:xfrm>
                  <a:prstGeom prst="rect">
                    <a:avLst/>
                  </a:prstGeom>
                  <a:noFill/>
                </p:spPr>
                <p:txBody>
                  <a:bodyPr wrap="none" rtlCol="0">
                    <a:spAutoFit/>
                  </a:bodyPr>
                  <a:lstStyle/>
                  <a:p>
                    <a:r>
                      <a:rPr lang="en-US" sz="1400" dirty="0"/>
                      <a:t>bias</a:t>
                    </a:r>
                  </a:p>
                </p:txBody>
              </p:sp>
              <p:sp>
                <p:nvSpPr>
                  <p:cNvPr id="61" name="TextBox 60">
                    <a:extLst>
                      <a:ext uri="{FF2B5EF4-FFF2-40B4-BE49-F238E27FC236}">
                        <a16:creationId xmlns:a16="http://schemas.microsoft.com/office/drawing/2014/main" id="{76A5281F-580B-BD4A-B20B-CBB54DF16059}"/>
                      </a:ext>
                    </a:extLst>
                  </p:cNvPr>
                  <p:cNvSpPr txBox="1"/>
                  <p:nvPr/>
                </p:nvSpPr>
                <p:spPr>
                  <a:xfrm>
                    <a:off x="2825113" y="4125985"/>
                    <a:ext cx="1735163" cy="395438"/>
                  </a:xfrm>
                  <a:prstGeom prst="rect">
                    <a:avLst/>
                  </a:prstGeom>
                  <a:noFill/>
                </p:spPr>
                <p:txBody>
                  <a:bodyPr wrap="none" rtlCol="0">
                    <a:spAutoFit/>
                  </a:bodyPr>
                  <a:lstStyle/>
                  <a:p>
                    <a:r>
                      <a:rPr lang="en-US" sz="1400" dirty="0"/>
                      <a:t>Input features</a:t>
                    </a: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AB6B6E-F555-4F48-9BFA-F09D450ED7D6}"/>
                        </a:ext>
                      </a:extLst>
                    </p:cNvPr>
                    <p:cNvSpPr txBox="1"/>
                    <p:nvPr/>
                  </p:nvSpPr>
                  <p:spPr>
                    <a:xfrm>
                      <a:off x="2002264" y="2601794"/>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02264" y="2601794"/>
                      <a:ext cx="245708" cy="369332"/>
                    </a:xfrm>
                    <a:prstGeom prst="rect">
                      <a:avLst/>
                    </a:prstGeom>
                    <a:blipFill rotWithShape="0">
                      <a:blip r:embed="rId10"/>
                      <a:stretch>
                        <a:fillRect l="-29268" r="-26829" b="-8333"/>
                      </a:stretch>
                    </a:blipFill>
                  </p:spPr>
                  <p:txBody>
                    <a:bodyPr/>
                    <a:lstStyle/>
                    <a:p>
                      <a:r>
                        <a:rPr lang="en-US">
                          <a:noFill/>
                        </a:rPr>
                        <a:t> </a:t>
                      </a:r>
                    </a:p>
                  </p:txBody>
                </p:sp>
              </mc:Fallback>
            </mc:AlternateContent>
          </p:grpSp>
          <p:sp>
            <p:nvSpPr>
              <p:cNvPr id="44" name="Oval 43">
                <a:extLst>
                  <a:ext uri="{FF2B5EF4-FFF2-40B4-BE49-F238E27FC236}">
                    <a16:creationId xmlns:a16="http://schemas.microsoft.com/office/drawing/2014/main" id="{AD09AFC2-1634-1C46-9E42-BEA15323CED6}"/>
                  </a:ext>
                </a:extLst>
              </p:cNvPr>
              <p:cNvSpPr/>
              <p:nvPr/>
            </p:nvSpPr>
            <p:spPr>
              <a:xfrm>
                <a:off x="1163271" y="3694730"/>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3200" baseline="-25000" dirty="0">
                  <a:solidFill>
                    <a:schemeClr val="tx1"/>
                  </a:solidFill>
                </a:endParaRPr>
              </a:p>
            </p:txBody>
          </p:sp>
        </p:grpSp>
        <p:sp>
          <p:nvSpPr>
            <p:cNvPr id="42" name="TextBox 41">
              <a:extLst>
                <a:ext uri="{FF2B5EF4-FFF2-40B4-BE49-F238E27FC236}">
                  <a16:creationId xmlns:a16="http://schemas.microsoft.com/office/drawing/2014/main" id="{0D25480D-A0CE-BF4A-814E-44798B1CD23E}"/>
                </a:ext>
              </a:extLst>
            </p:cNvPr>
            <p:cNvSpPr txBox="1"/>
            <p:nvPr/>
          </p:nvSpPr>
          <p:spPr>
            <a:xfrm>
              <a:off x="1158210" y="3675289"/>
              <a:ext cx="407989" cy="415208"/>
            </a:xfrm>
            <a:prstGeom prst="rect">
              <a:avLst/>
            </a:prstGeom>
            <a:noFill/>
          </p:spPr>
          <p:txBody>
            <a:bodyPr wrap="none" rtlCol="0">
              <a:spAutoFit/>
            </a:bodyPr>
            <a:lstStyle/>
            <a:p>
              <a:r>
                <a:rPr lang="en-US" sz="1500" dirty="0"/>
                <a:t>b</a:t>
              </a:r>
            </a:p>
          </p:txBody>
        </p:sp>
      </p:grpSp>
      <p:grpSp>
        <p:nvGrpSpPr>
          <p:cNvPr id="68" name="Group 67">
            <a:extLst>
              <a:ext uri="{FF2B5EF4-FFF2-40B4-BE49-F238E27FC236}">
                <a16:creationId xmlns:a16="http://schemas.microsoft.com/office/drawing/2014/main" id="{E464BBEB-6332-CF45-96B1-DE63FAD026C6}"/>
              </a:ext>
            </a:extLst>
          </p:cNvPr>
          <p:cNvGrpSpPr/>
          <p:nvPr/>
        </p:nvGrpSpPr>
        <p:grpSpPr>
          <a:xfrm>
            <a:off x="6447688" y="1877450"/>
            <a:ext cx="2060595" cy="2597730"/>
            <a:chOff x="5240074" y="907066"/>
            <a:chExt cx="3223392" cy="5246560"/>
          </a:xfrm>
        </p:grpSpPr>
        <p:sp>
          <p:nvSpPr>
            <p:cNvPr id="69" name="Oval 68">
              <a:extLst>
                <a:ext uri="{FF2B5EF4-FFF2-40B4-BE49-F238E27FC236}">
                  <a16:creationId xmlns:a16="http://schemas.microsoft.com/office/drawing/2014/main" id="{69EB24E9-4D5D-3E42-9FDC-418E110F80D2}"/>
                </a:ext>
              </a:extLst>
            </p:cNvPr>
            <p:cNvSpPr/>
            <p:nvPr/>
          </p:nvSpPr>
          <p:spPr>
            <a:xfrm>
              <a:off x="6880830" y="4148170"/>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0" name="Oval 69">
              <a:extLst>
                <a:ext uri="{FF2B5EF4-FFF2-40B4-BE49-F238E27FC236}">
                  <a16:creationId xmlns:a16="http://schemas.microsoft.com/office/drawing/2014/main" id="{A81DB6ED-5456-8448-BC95-CDEC0CE7F7EC}"/>
                </a:ext>
              </a:extLst>
            </p:cNvPr>
            <p:cNvSpPr/>
            <p:nvPr/>
          </p:nvSpPr>
          <p:spPr>
            <a:xfrm>
              <a:off x="5988470" y="4106771"/>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1" name="Oval 70">
              <a:extLst>
                <a:ext uri="{FF2B5EF4-FFF2-40B4-BE49-F238E27FC236}">
                  <a16:creationId xmlns:a16="http://schemas.microsoft.com/office/drawing/2014/main" id="{0F4E1945-BCC2-A941-9576-669276C69B75}"/>
                </a:ext>
              </a:extLst>
            </p:cNvPr>
            <p:cNvSpPr/>
            <p:nvPr/>
          </p:nvSpPr>
          <p:spPr>
            <a:xfrm>
              <a:off x="7773190" y="4189569"/>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2" name="Rounded Rectangle 71">
              <a:extLst>
                <a:ext uri="{FF2B5EF4-FFF2-40B4-BE49-F238E27FC236}">
                  <a16:creationId xmlns:a16="http://schemas.microsoft.com/office/drawing/2014/main" id="{2DF9D8F2-C494-F141-A72E-896D430B0C68}"/>
                </a:ext>
              </a:extLst>
            </p:cNvPr>
            <p:cNvSpPr/>
            <p:nvPr/>
          </p:nvSpPr>
          <p:spPr>
            <a:xfrm>
              <a:off x="6540159" y="5684852"/>
              <a:ext cx="1497860"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60A2D01-ED74-2044-8DB4-6289C33B89A2}"/>
                </a:ext>
              </a:extLst>
            </p:cNvPr>
            <p:cNvSpPr txBox="1"/>
            <p:nvPr/>
          </p:nvSpPr>
          <p:spPr>
            <a:xfrm>
              <a:off x="6605515" y="5530104"/>
              <a:ext cx="507034" cy="621608"/>
            </a:xfrm>
            <a:prstGeom prst="rect">
              <a:avLst/>
            </a:prstGeom>
            <a:noFill/>
          </p:spPr>
          <p:txBody>
            <a:bodyPr wrap="none" rtlCol="0">
              <a:spAutoFit/>
            </a:bodyPr>
            <a:lstStyle/>
            <a:p>
              <a:r>
                <a:rPr lang="en-US" sz="1400" dirty="0"/>
                <a:t>x</a:t>
              </a:r>
              <a:r>
                <a:rPr lang="en-US" sz="1400" baseline="-25000" dirty="0"/>
                <a:t>1</a:t>
              </a:r>
            </a:p>
          </p:txBody>
        </p:sp>
        <p:sp>
          <p:nvSpPr>
            <p:cNvPr id="74" name="TextBox 73">
              <a:extLst>
                <a:ext uri="{FF2B5EF4-FFF2-40B4-BE49-F238E27FC236}">
                  <a16:creationId xmlns:a16="http://schemas.microsoft.com/office/drawing/2014/main" id="{8FF6C7DC-0BDA-7245-A7EB-3DCC3D02FA55}"/>
                </a:ext>
              </a:extLst>
            </p:cNvPr>
            <p:cNvSpPr txBox="1"/>
            <p:nvPr/>
          </p:nvSpPr>
          <p:spPr>
            <a:xfrm>
              <a:off x="7638716" y="5532018"/>
              <a:ext cx="507034" cy="621608"/>
            </a:xfrm>
            <a:prstGeom prst="rect">
              <a:avLst/>
            </a:prstGeom>
            <a:noFill/>
          </p:spPr>
          <p:txBody>
            <a:bodyPr wrap="none" rtlCol="0">
              <a:spAutoFit/>
            </a:bodyPr>
            <a:lstStyle/>
            <a:p>
              <a:r>
                <a:rPr lang="en-US" sz="1400" dirty="0"/>
                <a:t>x</a:t>
              </a:r>
              <a:r>
                <a:rPr lang="en-US" sz="1400" baseline="-25000" dirty="0"/>
                <a:t>2</a:t>
              </a:r>
            </a:p>
          </p:txBody>
        </p:sp>
        <p:cxnSp>
          <p:nvCxnSpPr>
            <p:cNvPr id="75" name="Straight Arrow Connector 74">
              <a:extLst>
                <a:ext uri="{FF2B5EF4-FFF2-40B4-BE49-F238E27FC236}">
                  <a16:creationId xmlns:a16="http://schemas.microsoft.com/office/drawing/2014/main" id="{7916F510-352D-104F-8270-085D131ABD23}"/>
                </a:ext>
              </a:extLst>
            </p:cNvPr>
            <p:cNvCxnSpPr>
              <a:stCxn id="73" idx="0"/>
              <a:endCxn id="70" idx="4"/>
            </p:cNvCxnSpPr>
            <p:nvPr/>
          </p:nvCxnSpPr>
          <p:spPr>
            <a:xfrm flipH="1" flipV="1">
              <a:off x="6333608" y="4775151"/>
              <a:ext cx="525424" cy="754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22598D8-B63F-774E-B4B8-64FFF4355CFC}"/>
                </a:ext>
              </a:extLst>
            </p:cNvPr>
            <p:cNvCxnSpPr>
              <a:stCxn id="74" idx="0"/>
              <a:endCxn id="70" idx="4"/>
            </p:cNvCxnSpPr>
            <p:nvPr/>
          </p:nvCxnSpPr>
          <p:spPr>
            <a:xfrm flipH="1" flipV="1">
              <a:off x="6333608" y="4775150"/>
              <a:ext cx="1558625" cy="756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C347A27-CADE-C040-B975-358A80A09175}"/>
                    </a:ext>
                  </a:extLst>
                </p:cNvPr>
                <p:cNvSpPr txBox="1"/>
                <p:nvPr/>
              </p:nvSpPr>
              <p:spPr>
                <a:xfrm>
                  <a:off x="6216750" y="4236854"/>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77" name="TextBox 76">
                  <a:extLst>
                    <a:ext uri="{FF2B5EF4-FFF2-40B4-BE49-F238E27FC236}">
                      <a16:creationId xmlns:a16="http://schemas.microsoft.com/office/drawing/2014/main" id="{3C347A27-CADE-C040-B975-358A80A09175}"/>
                    </a:ext>
                  </a:extLst>
                </p:cNvPr>
                <p:cNvSpPr txBox="1">
                  <a:spLocks noRot="1" noChangeAspect="1" noMove="1" noResize="1" noEditPoints="1" noAdjustHandles="1" noChangeArrowheads="1" noChangeShapeType="1" noTextEdit="1"/>
                </p:cNvSpPr>
                <p:nvPr/>
              </p:nvSpPr>
              <p:spPr>
                <a:xfrm>
                  <a:off x="6216750" y="4236854"/>
                  <a:ext cx="215651" cy="435126"/>
                </a:xfrm>
                <a:prstGeom prst="rect">
                  <a:avLst/>
                </a:prstGeom>
                <a:blipFill>
                  <a:blip r:embed="rId11"/>
                  <a:stretch>
                    <a:fillRect l="-25000" r="-16667"/>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805C8FAE-5E61-C442-8966-53085D464B03}"/>
                </a:ext>
              </a:extLst>
            </p:cNvPr>
            <p:cNvCxnSpPr>
              <a:endCxn id="109" idx="4"/>
            </p:cNvCxnSpPr>
            <p:nvPr/>
          </p:nvCxnSpPr>
          <p:spPr>
            <a:xfrm flipV="1">
              <a:off x="6333608" y="3387265"/>
              <a:ext cx="467314" cy="703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Oval 78">
              <a:extLst>
                <a:ext uri="{FF2B5EF4-FFF2-40B4-BE49-F238E27FC236}">
                  <a16:creationId xmlns:a16="http://schemas.microsoft.com/office/drawing/2014/main" id="{FA81825E-13D9-8444-8F54-6EEA811AD643}"/>
                </a:ext>
              </a:extLst>
            </p:cNvPr>
            <p:cNvSpPr/>
            <p:nvPr/>
          </p:nvSpPr>
          <p:spPr>
            <a:xfrm>
              <a:off x="5280931" y="5321588"/>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80" name="TextBox 79">
              <a:extLst>
                <a:ext uri="{FF2B5EF4-FFF2-40B4-BE49-F238E27FC236}">
                  <a16:creationId xmlns:a16="http://schemas.microsoft.com/office/drawing/2014/main" id="{0B23FAED-E622-3141-AD0B-570C9257E19D}"/>
                </a:ext>
              </a:extLst>
            </p:cNvPr>
            <p:cNvSpPr txBox="1"/>
            <p:nvPr/>
          </p:nvSpPr>
          <p:spPr>
            <a:xfrm>
              <a:off x="5304426" y="5223189"/>
              <a:ext cx="431807" cy="621608"/>
            </a:xfrm>
            <a:prstGeom prst="rect">
              <a:avLst/>
            </a:prstGeom>
            <a:noFill/>
          </p:spPr>
          <p:txBody>
            <a:bodyPr wrap="none" rtlCol="0">
              <a:spAutoFit/>
            </a:bodyPr>
            <a:lstStyle/>
            <a:p>
              <a:r>
                <a:rPr lang="en-US" sz="1400" dirty="0"/>
                <a:t>1</a:t>
              </a:r>
              <a:endParaRPr lang="en-US" sz="1400" baseline="-25000" dirty="0"/>
            </a:p>
          </p:txBody>
        </p:sp>
        <p:cxnSp>
          <p:nvCxnSpPr>
            <p:cNvPr id="81" name="Straight Arrow Connector 80">
              <a:extLst>
                <a:ext uri="{FF2B5EF4-FFF2-40B4-BE49-F238E27FC236}">
                  <a16:creationId xmlns:a16="http://schemas.microsoft.com/office/drawing/2014/main" id="{5E454D31-6999-4B48-9145-1772701C5810}"/>
                </a:ext>
              </a:extLst>
            </p:cNvPr>
            <p:cNvCxnSpPr>
              <a:stCxn id="79" idx="7"/>
              <a:endCxn id="70" idx="4"/>
            </p:cNvCxnSpPr>
            <p:nvPr/>
          </p:nvCxnSpPr>
          <p:spPr>
            <a:xfrm flipV="1">
              <a:off x="5631228" y="4775151"/>
              <a:ext cx="702380" cy="606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38A7561-4FB5-D847-926B-EAFD826ADA39}"/>
                    </a:ext>
                  </a:extLst>
                </p:cNvPr>
                <p:cNvSpPr txBox="1"/>
                <p:nvPr/>
              </p:nvSpPr>
              <p:spPr>
                <a:xfrm>
                  <a:off x="7120695" y="4246692"/>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82" name="TextBox 81">
                  <a:extLst>
                    <a:ext uri="{FF2B5EF4-FFF2-40B4-BE49-F238E27FC236}">
                      <a16:creationId xmlns:a16="http://schemas.microsoft.com/office/drawing/2014/main" id="{138A7561-4FB5-D847-926B-EAFD826ADA39}"/>
                    </a:ext>
                  </a:extLst>
                </p:cNvPr>
                <p:cNvSpPr txBox="1">
                  <a:spLocks noRot="1" noChangeAspect="1" noMove="1" noResize="1" noEditPoints="1" noAdjustHandles="1" noChangeArrowheads="1" noChangeShapeType="1" noTextEdit="1"/>
                </p:cNvSpPr>
                <p:nvPr/>
              </p:nvSpPr>
              <p:spPr>
                <a:xfrm>
                  <a:off x="7120695" y="4246692"/>
                  <a:ext cx="215651" cy="435126"/>
                </a:xfrm>
                <a:prstGeom prst="rect">
                  <a:avLst/>
                </a:prstGeom>
                <a:blipFill>
                  <a:blip r:embed="rId12"/>
                  <a:stretch>
                    <a:fillRect l="-16667"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79CD34-3778-B544-8C1E-8B6001A21A9D}"/>
                    </a:ext>
                  </a:extLst>
                </p:cNvPr>
                <p:cNvSpPr txBox="1"/>
                <p:nvPr/>
              </p:nvSpPr>
              <p:spPr>
                <a:xfrm>
                  <a:off x="8038020" y="4294134"/>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83" name="TextBox 82">
                  <a:extLst>
                    <a:ext uri="{FF2B5EF4-FFF2-40B4-BE49-F238E27FC236}">
                      <a16:creationId xmlns:a16="http://schemas.microsoft.com/office/drawing/2014/main" id="{8A79CD34-3778-B544-8C1E-8B6001A21A9D}"/>
                    </a:ext>
                  </a:extLst>
                </p:cNvPr>
                <p:cNvSpPr txBox="1">
                  <a:spLocks noRot="1" noChangeAspect="1" noMove="1" noResize="1" noEditPoints="1" noAdjustHandles="1" noChangeArrowheads="1" noChangeShapeType="1" noTextEdit="1"/>
                </p:cNvSpPr>
                <p:nvPr/>
              </p:nvSpPr>
              <p:spPr>
                <a:xfrm>
                  <a:off x="8038020" y="4294134"/>
                  <a:ext cx="215651" cy="435126"/>
                </a:xfrm>
                <a:prstGeom prst="rect">
                  <a:avLst/>
                </a:prstGeom>
                <a:blipFill>
                  <a:blip r:embed="rId13"/>
                  <a:stretch>
                    <a:fillRect l="-27273" r="-27273"/>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75116B9C-7B95-3746-A5C3-903061F47C49}"/>
                </a:ext>
              </a:extLst>
            </p:cNvPr>
            <p:cNvCxnSpPr>
              <a:endCxn id="109" idx="4"/>
            </p:cNvCxnSpPr>
            <p:nvPr/>
          </p:nvCxnSpPr>
          <p:spPr>
            <a:xfrm flipH="1" flipV="1">
              <a:off x="6800922" y="3387265"/>
              <a:ext cx="425046" cy="760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7B05D0A8-2519-CD45-B304-0C9FEE5C8E29}"/>
                </a:ext>
              </a:extLst>
            </p:cNvPr>
            <p:cNvCxnSpPr>
              <a:stCxn id="71" idx="0"/>
              <a:endCxn id="109" idx="4"/>
            </p:cNvCxnSpPr>
            <p:nvPr/>
          </p:nvCxnSpPr>
          <p:spPr>
            <a:xfrm flipH="1" flipV="1">
              <a:off x="6800922" y="3387265"/>
              <a:ext cx="1317406" cy="802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0F58896B-C6C4-C044-8DFD-985D9A0019B5}"/>
                </a:ext>
              </a:extLst>
            </p:cNvPr>
            <p:cNvGrpSpPr/>
            <p:nvPr/>
          </p:nvGrpSpPr>
          <p:grpSpPr>
            <a:xfrm>
              <a:off x="6455784" y="2718885"/>
              <a:ext cx="690276" cy="668380"/>
              <a:chOff x="5460128" y="2149761"/>
              <a:chExt cx="720000" cy="720000"/>
            </a:xfrm>
          </p:grpSpPr>
          <p:sp>
            <p:nvSpPr>
              <p:cNvPr id="109" name="Oval 108">
                <a:extLst>
                  <a:ext uri="{FF2B5EF4-FFF2-40B4-BE49-F238E27FC236}">
                    <a16:creationId xmlns:a16="http://schemas.microsoft.com/office/drawing/2014/main" id="{8750C00A-202E-FB4A-8FFC-C5BCED5DCE21}"/>
                  </a:ext>
                </a:extLst>
              </p:cNvPr>
              <p:cNvSpPr/>
              <p:nvPr/>
            </p:nvSpPr>
            <p:spPr>
              <a:xfrm>
                <a:off x="5460128" y="2149761"/>
                <a:ext cx="720000" cy="72000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443F224-6474-7040-856A-4894C1D5BBF8}"/>
                      </a:ext>
                    </a:extLst>
                  </p:cNvPr>
                  <p:cNvSpPr txBox="1"/>
                  <p:nvPr/>
                </p:nvSpPr>
                <p:spPr>
                  <a:xfrm>
                    <a:off x="5710320" y="2269774"/>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10" name="TextBox 109">
                    <a:extLst>
                      <a:ext uri="{FF2B5EF4-FFF2-40B4-BE49-F238E27FC236}">
                        <a16:creationId xmlns:a16="http://schemas.microsoft.com/office/drawing/2014/main" id="{4443F224-6474-7040-856A-4894C1D5BBF8}"/>
                      </a:ext>
                    </a:extLst>
                  </p:cNvPr>
                  <p:cNvSpPr txBox="1">
                    <a:spLocks noRot="1" noChangeAspect="1" noMove="1" noResize="1" noEditPoints="1" noAdjustHandles="1" noChangeArrowheads="1" noChangeShapeType="1" noTextEdit="1"/>
                  </p:cNvSpPr>
                  <p:nvPr/>
                </p:nvSpPr>
                <p:spPr>
                  <a:xfrm>
                    <a:off x="5710320" y="2269774"/>
                    <a:ext cx="224938" cy="468732"/>
                  </a:xfrm>
                  <a:prstGeom prst="rect">
                    <a:avLst/>
                  </a:prstGeom>
                  <a:blipFill>
                    <a:blip r:embed="rId14"/>
                    <a:stretch>
                      <a:fillRect l="-25000" r="-16667"/>
                    </a:stretch>
                  </a:blipFill>
                </p:spPr>
                <p:txBody>
                  <a:bodyPr/>
                  <a:lstStyle/>
                  <a:p>
                    <a:r>
                      <a:rPr lang="en-US">
                        <a:noFill/>
                      </a:rPr>
                      <a:t> </a:t>
                    </a:r>
                  </a:p>
                </p:txBody>
              </p:sp>
            </mc:Fallback>
          </mc:AlternateContent>
        </p:grpSp>
        <p:grpSp>
          <p:nvGrpSpPr>
            <p:cNvPr id="87" name="Group 86">
              <a:extLst>
                <a:ext uri="{FF2B5EF4-FFF2-40B4-BE49-F238E27FC236}">
                  <a16:creationId xmlns:a16="http://schemas.microsoft.com/office/drawing/2014/main" id="{AF1833A1-3F7F-8647-AE9A-638A9ABCB839}"/>
                </a:ext>
              </a:extLst>
            </p:cNvPr>
            <p:cNvGrpSpPr/>
            <p:nvPr/>
          </p:nvGrpSpPr>
          <p:grpSpPr>
            <a:xfrm>
              <a:off x="7348144" y="2716519"/>
              <a:ext cx="690276" cy="668380"/>
              <a:chOff x="5460128" y="2149761"/>
              <a:chExt cx="720000" cy="720000"/>
            </a:xfrm>
          </p:grpSpPr>
          <p:sp>
            <p:nvSpPr>
              <p:cNvPr id="107" name="Oval 106">
                <a:extLst>
                  <a:ext uri="{FF2B5EF4-FFF2-40B4-BE49-F238E27FC236}">
                    <a16:creationId xmlns:a16="http://schemas.microsoft.com/office/drawing/2014/main" id="{BB8EC42B-3232-0D4E-A44B-F431B091CD61}"/>
                  </a:ext>
                </a:extLst>
              </p:cNvPr>
              <p:cNvSpPr/>
              <p:nvPr/>
            </p:nvSpPr>
            <p:spPr>
              <a:xfrm>
                <a:off x="5460128" y="2149761"/>
                <a:ext cx="720000" cy="72000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4BD1EA8-F858-F346-849F-86D9FC27A23E}"/>
                      </a:ext>
                    </a:extLst>
                  </p:cNvPr>
                  <p:cNvSpPr txBox="1"/>
                  <p:nvPr/>
                </p:nvSpPr>
                <p:spPr>
                  <a:xfrm>
                    <a:off x="5724477" y="2265319"/>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08" name="TextBox 107">
                    <a:extLst>
                      <a:ext uri="{FF2B5EF4-FFF2-40B4-BE49-F238E27FC236}">
                        <a16:creationId xmlns:a16="http://schemas.microsoft.com/office/drawing/2014/main" id="{24BD1EA8-F858-F346-849F-86D9FC27A23E}"/>
                      </a:ext>
                    </a:extLst>
                  </p:cNvPr>
                  <p:cNvSpPr txBox="1">
                    <a:spLocks noRot="1" noChangeAspect="1" noMove="1" noResize="1" noEditPoints="1" noAdjustHandles="1" noChangeArrowheads="1" noChangeShapeType="1" noTextEdit="1"/>
                  </p:cNvSpPr>
                  <p:nvPr/>
                </p:nvSpPr>
                <p:spPr>
                  <a:xfrm>
                    <a:off x="5724477" y="2265319"/>
                    <a:ext cx="224938" cy="468732"/>
                  </a:xfrm>
                  <a:prstGeom prst="rect">
                    <a:avLst/>
                  </a:prstGeom>
                  <a:blipFill>
                    <a:blip r:embed="rId15"/>
                    <a:stretch>
                      <a:fillRect l="-27273" r="-27273"/>
                    </a:stretch>
                  </a:blipFill>
                </p:spPr>
                <p:txBody>
                  <a:bodyPr/>
                  <a:lstStyle/>
                  <a:p>
                    <a:r>
                      <a:rPr lang="en-US">
                        <a:noFill/>
                      </a:rPr>
                      <a:t> </a:t>
                    </a:r>
                  </a:p>
                </p:txBody>
              </p:sp>
            </mc:Fallback>
          </mc:AlternateContent>
        </p:grpSp>
        <p:cxnSp>
          <p:nvCxnSpPr>
            <p:cNvPr id="88" name="Straight Arrow Connector 87">
              <a:extLst>
                <a:ext uri="{FF2B5EF4-FFF2-40B4-BE49-F238E27FC236}">
                  <a16:creationId xmlns:a16="http://schemas.microsoft.com/office/drawing/2014/main" id="{7CA593A9-8136-2246-8106-C4EEBC019964}"/>
                </a:ext>
              </a:extLst>
            </p:cNvPr>
            <p:cNvCxnSpPr>
              <a:stCxn id="70" idx="0"/>
              <a:endCxn id="107" idx="4"/>
            </p:cNvCxnSpPr>
            <p:nvPr/>
          </p:nvCxnSpPr>
          <p:spPr>
            <a:xfrm flipV="1">
              <a:off x="6333608" y="3384899"/>
              <a:ext cx="1359674" cy="721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26F7BAB0-5621-B747-BBBF-B7F647629604}"/>
                </a:ext>
              </a:extLst>
            </p:cNvPr>
            <p:cNvCxnSpPr>
              <a:stCxn id="69" idx="0"/>
              <a:endCxn id="107" idx="4"/>
            </p:cNvCxnSpPr>
            <p:nvPr/>
          </p:nvCxnSpPr>
          <p:spPr>
            <a:xfrm flipV="1">
              <a:off x="7225968" y="3384899"/>
              <a:ext cx="467314" cy="763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7CA8C2C-CA78-EA4B-9E2A-3D37A31EB141}"/>
                </a:ext>
              </a:extLst>
            </p:cNvPr>
            <p:cNvCxnSpPr>
              <a:stCxn id="71" idx="0"/>
              <a:endCxn id="107" idx="4"/>
            </p:cNvCxnSpPr>
            <p:nvPr/>
          </p:nvCxnSpPr>
          <p:spPr>
            <a:xfrm flipH="1" flipV="1">
              <a:off x="7693282" y="3384899"/>
              <a:ext cx="425046" cy="804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58A5E5BD-D2E9-3A49-AC9A-9410A43784B5}"/>
                </a:ext>
              </a:extLst>
            </p:cNvPr>
            <p:cNvCxnSpPr>
              <a:stCxn id="73" idx="0"/>
              <a:endCxn id="69" idx="4"/>
            </p:cNvCxnSpPr>
            <p:nvPr/>
          </p:nvCxnSpPr>
          <p:spPr>
            <a:xfrm flipV="1">
              <a:off x="6859032" y="4816550"/>
              <a:ext cx="366935" cy="713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AFD20D83-4A4C-2D44-8B94-FE6B2136D7EE}"/>
                </a:ext>
              </a:extLst>
            </p:cNvPr>
            <p:cNvCxnSpPr>
              <a:stCxn id="74" idx="0"/>
              <a:endCxn id="69" idx="4"/>
            </p:cNvCxnSpPr>
            <p:nvPr/>
          </p:nvCxnSpPr>
          <p:spPr>
            <a:xfrm flipH="1" flipV="1">
              <a:off x="7225967" y="4816549"/>
              <a:ext cx="666266" cy="715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E250E54-10B0-8F47-8D8B-DB302EE397BD}"/>
                </a:ext>
              </a:extLst>
            </p:cNvPr>
            <p:cNvCxnSpPr>
              <a:stCxn id="73" idx="0"/>
              <a:endCxn id="71" idx="4"/>
            </p:cNvCxnSpPr>
            <p:nvPr/>
          </p:nvCxnSpPr>
          <p:spPr>
            <a:xfrm flipV="1">
              <a:off x="6859032" y="4857949"/>
              <a:ext cx="1259296" cy="672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EFDBB017-F99A-284C-8577-A81641D240CF}"/>
                </a:ext>
              </a:extLst>
            </p:cNvPr>
            <p:cNvCxnSpPr>
              <a:stCxn id="74" idx="0"/>
              <a:endCxn id="71" idx="4"/>
            </p:cNvCxnSpPr>
            <p:nvPr/>
          </p:nvCxnSpPr>
          <p:spPr>
            <a:xfrm flipV="1">
              <a:off x="7892233" y="4857948"/>
              <a:ext cx="226095" cy="674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62A800B7-1412-CD4B-A6A2-D45921FF6FAB}"/>
                </a:ext>
              </a:extLst>
            </p:cNvPr>
            <p:cNvCxnSpPr>
              <a:stCxn id="79" idx="7"/>
              <a:endCxn id="69" idx="4"/>
            </p:cNvCxnSpPr>
            <p:nvPr/>
          </p:nvCxnSpPr>
          <p:spPr>
            <a:xfrm flipV="1">
              <a:off x="5631228" y="4816550"/>
              <a:ext cx="1594740" cy="565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EAAEC4B-1942-9647-8CCB-E03E944EED66}"/>
                </a:ext>
              </a:extLst>
            </p:cNvPr>
            <p:cNvCxnSpPr>
              <a:endCxn id="71" idx="4"/>
            </p:cNvCxnSpPr>
            <p:nvPr/>
          </p:nvCxnSpPr>
          <p:spPr>
            <a:xfrm flipV="1">
              <a:off x="5650996" y="4857949"/>
              <a:ext cx="2467332" cy="518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7" name="Oval 96">
              <a:extLst>
                <a:ext uri="{FF2B5EF4-FFF2-40B4-BE49-F238E27FC236}">
                  <a16:creationId xmlns:a16="http://schemas.microsoft.com/office/drawing/2014/main" id="{4E3F902A-76BF-8948-9C6D-AE6FEFFF510A}"/>
                </a:ext>
              </a:extLst>
            </p:cNvPr>
            <p:cNvSpPr/>
            <p:nvPr/>
          </p:nvSpPr>
          <p:spPr>
            <a:xfrm>
              <a:off x="5240074" y="3829851"/>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98" name="TextBox 97">
              <a:extLst>
                <a:ext uri="{FF2B5EF4-FFF2-40B4-BE49-F238E27FC236}">
                  <a16:creationId xmlns:a16="http://schemas.microsoft.com/office/drawing/2014/main" id="{E19B12E0-C157-0845-A36B-91D00A7C6BA1}"/>
                </a:ext>
              </a:extLst>
            </p:cNvPr>
            <p:cNvSpPr txBox="1"/>
            <p:nvPr/>
          </p:nvSpPr>
          <p:spPr>
            <a:xfrm>
              <a:off x="5263568" y="3715740"/>
              <a:ext cx="431807" cy="621608"/>
            </a:xfrm>
            <a:prstGeom prst="rect">
              <a:avLst/>
            </a:prstGeom>
            <a:noFill/>
          </p:spPr>
          <p:txBody>
            <a:bodyPr wrap="none" rtlCol="0">
              <a:spAutoFit/>
            </a:bodyPr>
            <a:lstStyle/>
            <a:p>
              <a:r>
                <a:rPr lang="en-US" sz="1400" dirty="0"/>
                <a:t>1</a:t>
              </a:r>
              <a:endParaRPr lang="en-US" sz="1400" baseline="-25000" dirty="0"/>
            </a:p>
          </p:txBody>
        </p:sp>
        <p:cxnSp>
          <p:nvCxnSpPr>
            <p:cNvPr id="99" name="Straight Arrow Connector 98">
              <a:extLst>
                <a:ext uri="{FF2B5EF4-FFF2-40B4-BE49-F238E27FC236}">
                  <a16:creationId xmlns:a16="http://schemas.microsoft.com/office/drawing/2014/main" id="{245C7489-F325-324C-A78D-3027E627E0DF}"/>
                </a:ext>
              </a:extLst>
            </p:cNvPr>
            <p:cNvCxnSpPr>
              <a:stCxn id="97" idx="7"/>
              <a:endCxn id="109" idx="4"/>
            </p:cNvCxnSpPr>
            <p:nvPr/>
          </p:nvCxnSpPr>
          <p:spPr>
            <a:xfrm flipV="1">
              <a:off x="5590371" y="3387265"/>
              <a:ext cx="1210551" cy="502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EA9725E7-013E-8943-AE91-F4538DCD1EDA}"/>
                </a:ext>
              </a:extLst>
            </p:cNvPr>
            <p:cNvCxnSpPr>
              <a:stCxn id="97" idx="7"/>
              <a:endCxn id="107" idx="4"/>
            </p:cNvCxnSpPr>
            <p:nvPr/>
          </p:nvCxnSpPr>
          <p:spPr>
            <a:xfrm flipV="1">
              <a:off x="5590371" y="3384899"/>
              <a:ext cx="2102911" cy="505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F25C910-725B-C24D-B76B-50DFE1EBF33E}"/>
                </a:ext>
              </a:extLst>
            </p:cNvPr>
            <p:cNvCxnSpPr>
              <a:endCxn id="105" idx="4"/>
            </p:cNvCxnSpPr>
            <p:nvPr/>
          </p:nvCxnSpPr>
          <p:spPr>
            <a:xfrm flipV="1">
              <a:off x="6809375" y="2125029"/>
              <a:ext cx="433495" cy="586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A5619F2-390F-564B-A927-783E14226AC9}"/>
                </a:ext>
              </a:extLst>
            </p:cNvPr>
            <p:cNvCxnSpPr>
              <a:endCxn id="105" idx="4"/>
            </p:cNvCxnSpPr>
            <p:nvPr/>
          </p:nvCxnSpPr>
          <p:spPr>
            <a:xfrm flipH="1" flipV="1">
              <a:off x="7242870" y="2125029"/>
              <a:ext cx="450407" cy="589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9BE4BFF3-9D8E-3B49-83A2-61CBEAB3C9A3}"/>
                </a:ext>
              </a:extLst>
            </p:cNvPr>
            <p:cNvGrpSpPr/>
            <p:nvPr/>
          </p:nvGrpSpPr>
          <p:grpSpPr>
            <a:xfrm>
              <a:off x="6897732" y="1456649"/>
              <a:ext cx="690276" cy="668380"/>
              <a:chOff x="5460128" y="2149761"/>
              <a:chExt cx="720000" cy="720000"/>
            </a:xfrm>
          </p:grpSpPr>
          <p:sp>
            <p:nvSpPr>
              <p:cNvPr id="105" name="Oval 104">
                <a:extLst>
                  <a:ext uri="{FF2B5EF4-FFF2-40B4-BE49-F238E27FC236}">
                    <a16:creationId xmlns:a16="http://schemas.microsoft.com/office/drawing/2014/main" id="{B3F511DE-FA31-6B44-8A6C-921D6FE0A17D}"/>
                  </a:ext>
                </a:extLst>
              </p:cNvPr>
              <p:cNvSpPr/>
              <p:nvPr/>
            </p:nvSpPr>
            <p:spPr>
              <a:xfrm>
                <a:off x="5460128" y="2149761"/>
                <a:ext cx="720000" cy="72000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F738DA3-A912-BF44-BE8A-1D1CB26ABBD4}"/>
                      </a:ext>
                    </a:extLst>
                  </p:cNvPr>
                  <p:cNvSpPr txBox="1"/>
                  <p:nvPr/>
                </p:nvSpPr>
                <p:spPr>
                  <a:xfrm>
                    <a:off x="5710320" y="2252850"/>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06" name="TextBox 105">
                    <a:extLst>
                      <a:ext uri="{FF2B5EF4-FFF2-40B4-BE49-F238E27FC236}">
                        <a16:creationId xmlns:a16="http://schemas.microsoft.com/office/drawing/2014/main" id="{1F738DA3-A912-BF44-BE8A-1D1CB26ABBD4}"/>
                      </a:ext>
                    </a:extLst>
                  </p:cNvPr>
                  <p:cNvSpPr txBox="1">
                    <a:spLocks noRot="1" noChangeAspect="1" noMove="1" noResize="1" noEditPoints="1" noAdjustHandles="1" noChangeArrowheads="1" noChangeShapeType="1" noTextEdit="1"/>
                  </p:cNvSpPr>
                  <p:nvPr/>
                </p:nvSpPr>
                <p:spPr>
                  <a:xfrm>
                    <a:off x="5710320" y="2252850"/>
                    <a:ext cx="224938" cy="468732"/>
                  </a:xfrm>
                  <a:prstGeom prst="rect">
                    <a:avLst/>
                  </a:prstGeom>
                  <a:blipFill>
                    <a:blip r:embed="rId16"/>
                    <a:stretch>
                      <a:fillRect l="-16667" r="-25000"/>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E9502764-9586-424C-AB78-CC581099A1E8}"/>
                </a:ext>
              </a:extLst>
            </p:cNvPr>
            <p:cNvCxnSpPr>
              <a:stCxn id="105" idx="0"/>
            </p:cNvCxnSpPr>
            <p:nvPr/>
          </p:nvCxnSpPr>
          <p:spPr>
            <a:xfrm flipH="1" flipV="1">
              <a:off x="7225968" y="907066"/>
              <a:ext cx="16902" cy="54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1" name="TextBox 110">
            <a:extLst>
              <a:ext uri="{FF2B5EF4-FFF2-40B4-BE49-F238E27FC236}">
                <a16:creationId xmlns:a16="http://schemas.microsoft.com/office/drawing/2014/main" id="{546439AF-E8D2-6C40-8114-56E5E9296D38}"/>
              </a:ext>
            </a:extLst>
          </p:cNvPr>
          <p:cNvSpPr txBox="1"/>
          <p:nvPr/>
        </p:nvSpPr>
        <p:spPr>
          <a:xfrm>
            <a:off x="2097339" y="2095087"/>
            <a:ext cx="5017570" cy="1200329"/>
          </a:xfrm>
          <a:prstGeom prst="rect">
            <a:avLst/>
          </a:prstGeom>
          <a:noFill/>
        </p:spPr>
        <p:txBody>
          <a:bodyPr wrap="square" rtlCol="0">
            <a:spAutoFit/>
          </a:bodyPr>
          <a:lstStyle/>
          <a:p>
            <a:pPr algn="ctr"/>
            <a:r>
              <a:rPr lang="pt-BR" dirty="0" err="1"/>
              <a:t>How</a:t>
            </a:r>
            <a:r>
              <a:rPr lang="pt-BR" dirty="0"/>
              <a:t> </a:t>
            </a:r>
            <a:r>
              <a:rPr lang="pt-BR" dirty="0" err="1"/>
              <a:t>to</a:t>
            </a:r>
            <a:r>
              <a:rPr lang="pt-BR" dirty="0"/>
              <a:t> include </a:t>
            </a:r>
            <a:r>
              <a:rPr lang="pt-BR" b="1" dirty="0" err="1"/>
              <a:t>nonlinearity</a:t>
            </a:r>
            <a:r>
              <a:rPr lang="pt-BR" dirty="0"/>
              <a:t>? </a:t>
            </a:r>
          </a:p>
          <a:p>
            <a:pPr algn="ctr"/>
            <a:endParaRPr lang="pt-BR" dirty="0"/>
          </a:p>
          <a:p>
            <a:pPr algn="ctr"/>
            <a:r>
              <a:rPr lang="pt-BR" dirty="0" err="1"/>
              <a:t>Stack</a:t>
            </a:r>
            <a:r>
              <a:rPr lang="pt-BR" dirty="0"/>
              <a:t> </a:t>
            </a:r>
            <a:r>
              <a:rPr lang="pt-BR" dirty="0" err="1"/>
              <a:t>layers</a:t>
            </a:r>
            <a:r>
              <a:rPr lang="pt-BR" dirty="0"/>
              <a:t> </a:t>
            </a:r>
            <a:r>
              <a:rPr lang="pt-BR" dirty="0" err="1"/>
              <a:t>with</a:t>
            </a:r>
            <a:r>
              <a:rPr lang="pt-BR" dirty="0"/>
              <a:t> </a:t>
            </a:r>
            <a:r>
              <a:rPr lang="pt-BR" dirty="0" err="1"/>
              <a:t>intermediary</a:t>
            </a:r>
            <a:r>
              <a:rPr lang="pt-BR" dirty="0"/>
              <a:t> </a:t>
            </a:r>
            <a:r>
              <a:rPr lang="pt-BR" dirty="0" err="1"/>
              <a:t>values</a:t>
            </a:r>
            <a:r>
              <a:rPr lang="pt-BR" dirty="0"/>
              <a:t>? </a:t>
            </a:r>
          </a:p>
          <a:p>
            <a:pPr marL="342900" indent="-342900">
              <a:buFont typeface="Arial" charset="0"/>
              <a:buChar char="•"/>
            </a:pPr>
            <a:endParaRPr lang="en-US" dirty="0"/>
          </a:p>
        </p:txBody>
      </p:sp>
      <p:sp>
        <p:nvSpPr>
          <p:cNvPr id="113" name="TextBox 112">
            <a:extLst>
              <a:ext uri="{FF2B5EF4-FFF2-40B4-BE49-F238E27FC236}">
                <a16:creationId xmlns:a16="http://schemas.microsoft.com/office/drawing/2014/main" id="{49CA209C-B07C-6349-92BA-AF40B6818397}"/>
              </a:ext>
            </a:extLst>
          </p:cNvPr>
          <p:cNvSpPr txBox="1"/>
          <p:nvPr/>
        </p:nvSpPr>
        <p:spPr>
          <a:xfrm>
            <a:off x="5173139" y="4521827"/>
            <a:ext cx="3839193" cy="615553"/>
          </a:xfrm>
          <a:prstGeom prst="rect">
            <a:avLst/>
          </a:prstGeom>
          <a:noFill/>
        </p:spPr>
        <p:txBody>
          <a:bodyPr wrap="none" rtlCol="0">
            <a:spAutoFit/>
          </a:bodyPr>
          <a:lstStyle/>
          <a:p>
            <a:r>
              <a:rPr lang="en-US" sz="1700" dirty="0"/>
              <a:t>But, it is still a linear model!</a:t>
            </a:r>
          </a:p>
          <a:p>
            <a:r>
              <a:rPr lang="en-US" sz="1700" dirty="0"/>
              <a:t>Outputs are linear combination of inputs.</a:t>
            </a:r>
          </a:p>
        </p:txBody>
      </p:sp>
    </p:spTree>
    <p:extLst>
      <p:ext uri="{BB962C8B-B14F-4D97-AF65-F5344CB8AC3E}">
        <p14:creationId xmlns:p14="http://schemas.microsoft.com/office/powerpoint/2010/main" val="140269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11"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285941"/>
            <a:ext cx="6950075" cy="1794966"/>
          </a:xfrm>
        </p:spPr>
        <p:txBody>
          <a:bodyPr/>
          <a:lstStyle/>
          <a:p>
            <a:r>
              <a:rPr lang="en-US" dirty="0"/>
              <a:t>Similar to Liner Regression: the model computes a weighted sum of the input features and add a bias term.</a:t>
            </a:r>
          </a:p>
          <a:p>
            <a:r>
              <a:rPr lang="en-US" b="1" dirty="0"/>
              <a:t>Output: </a:t>
            </a:r>
            <a:r>
              <a:rPr lang="en-US" dirty="0"/>
              <a:t>Logistic function applied on the resulting sum.</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Logistic Regression</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CD73C1-6E62-CB46-9414-13213F0E97BD}"/>
                  </a:ext>
                </a:extLst>
              </p:cNvPr>
              <p:cNvSpPr txBox="1"/>
              <p:nvPr/>
            </p:nvSpPr>
            <p:spPr>
              <a:xfrm>
                <a:off x="294884" y="2402473"/>
                <a:ext cx="4282583" cy="307777"/>
              </a:xfrm>
              <a:prstGeom prst="rect">
                <a:avLst/>
              </a:prstGeom>
              <a:noFill/>
            </p:spPr>
            <p:txBody>
              <a:bodyPr wrap="none" lIns="0" tIns="0" rIns="0" bIns="0" rtlCol="0">
                <a:spAutoFit/>
              </a:bodyPr>
              <a:lstStyle/>
              <a:p>
                <a14:m>
                  <m:oMath xmlns:m="http://schemas.openxmlformats.org/officeDocument/2006/math">
                    <m:acc>
                      <m:accPr>
                        <m:chr m:val="̂"/>
                        <m:ctrlPr>
                          <a:rPr lang="en-US" sz="2000" i="1" smtClean="0">
                            <a:latin typeface="Cambria Math" panose="02040503050406030204" pitchFamily="18" charset="0"/>
                          </a:rPr>
                        </m:ctrlPr>
                      </m:accPr>
                      <m:e>
                        <m:r>
                          <a:rPr lang="pt-BR" sz="2000" b="0" i="1" smtClean="0">
                            <a:latin typeface="Cambria Math" charset="0"/>
                          </a:rPr>
                          <m:t>𝑝</m:t>
                        </m:r>
                      </m:e>
                    </m:acc>
                    <m:r>
                      <a:rPr lang="pt-BR"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ea typeface="Cambria Math" charset="0"/>
                            <a:cs typeface="Cambria Math" charset="0"/>
                          </a:rPr>
                          <m:t>𝜎</m:t>
                        </m:r>
                        <m:r>
                          <a:rPr lang="pt-BR" sz="2000" b="0" i="1" smtClean="0">
                            <a:latin typeface="Cambria Math" charset="0"/>
                            <a:ea typeface="Cambria Math" charset="0"/>
                            <a:cs typeface="Cambria Math" charset="0"/>
                          </a:rPr>
                          <m:t>(</m:t>
                        </m:r>
                        <m:r>
                          <a:rPr lang="pt-BR" sz="2000" b="0" i="1" smtClean="0">
                            <a:latin typeface="Cambria Math" charset="0"/>
                            <a:ea typeface="Cambria Math" charset="0"/>
                            <a:cs typeface="Cambria Math" charset="0"/>
                          </a:rPr>
                          <m:t>𝑤</m:t>
                        </m:r>
                      </m:e>
                      <m:sub>
                        <m:r>
                          <a:rPr lang="pt-BR" sz="2000" b="0" i="1" smtClean="0">
                            <a:latin typeface="Cambria Math" charset="0"/>
                          </a:rPr>
                          <m:t>0</m:t>
                        </m:r>
                      </m:sub>
                    </m:sSub>
                    <m:r>
                      <a:rPr lang="pt-BR" sz="2000" b="0" i="1" smtClean="0">
                        <a:latin typeface="Cambria Math" charset="0"/>
                      </a:rPr>
                      <m:t>+ </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1</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2</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𝑛</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𝑛</m:t>
                        </m:r>
                      </m:sub>
                    </m:sSub>
                  </m:oMath>
                </a14:m>
                <a:r>
                  <a:rPr lang="en-US" sz="2000" dirty="0"/>
                  <a:t>)</a:t>
                </a:r>
              </a:p>
            </p:txBody>
          </p:sp>
        </mc:Choice>
        <mc:Fallback xmlns="">
          <p:sp>
            <p:nvSpPr>
              <p:cNvPr id="9" name="TextBox 8">
                <a:extLst>
                  <a:ext uri="{FF2B5EF4-FFF2-40B4-BE49-F238E27FC236}">
                    <a16:creationId xmlns:a16="http://schemas.microsoft.com/office/drawing/2014/main" id="{24CD73C1-6E62-CB46-9414-13213F0E97BD}"/>
                  </a:ext>
                </a:extLst>
              </p:cNvPr>
              <p:cNvSpPr txBox="1">
                <a:spLocks noRot="1" noChangeAspect="1" noMove="1" noResize="1" noEditPoints="1" noAdjustHandles="1" noChangeArrowheads="1" noChangeShapeType="1" noTextEdit="1"/>
              </p:cNvSpPr>
              <p:nvPr/>
            </p:nvSpPr>
            <p:spPr>
              <a:xfrm>
                <a:off x="294884" y="2402473"/>
                <a:ext cx="4282583" cy="307777"/>
              </a:xfrm>
              <a:prstGeom prst="rect">
                <a:avLst/>
              </a:prstGeom>
              <a:blipFill>
                <a:blip r:embed="rId3"/>
                <a:stretch>
                  <a:fillRect l="-2071" t="-24000" r="-2663" b="-4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86427B-EF3C-FE46-ADC0-62BB99B18B6A}"/>
                  </a:ext>
                </a:extLst>
              </p:cNvPr>
              <p:cNvSpPr txBox="1"/>
              <p:nvPr/>
            </p:nvSpPr>
            <p:spPr>
              <a:xfrm>
                <a:off x="5920622" y="2439563"/>
                <a:ext cx="2928494" cy="369332"/>
              </a:xfrm>
              <a:prstGeom prst="rect">
                <a:avLst/>
              </a:prstGeom>
              <a:noFill/>
            </p:spPr>
            <p:txBody>
              <a:bodyPr wrap="none" lIns="0" tIns="0" rIns="0" bIns="0" rtlCol="0">
                <a:spAutoFit/>
              </a:bodyPr>
              <a:lstStyle/>
              <a:p>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charset="0"/>
                          </a:rPr>
                          <m:t>𝑝</m:t>
                        </m:r>
                      </m:e>
                    </m:acc>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h</m:t>
                        </m:r>
                      </m:e>
                      <m:sub>
                        <m:r>
                          <a:rPr lang="pt-BR" b="1" i="0" smtClean="0">
                            <a:latin typeface="Cambria Math" charset="0"/>
                            <a:ea typeface="Cambria Math" charset="0"/>
                            <a:cs typeface="Cambria Math" charset="0"/>
                          </a:rPr>
                          <m:t>𝐰</m:t>
                        </m:r>
                      </m:sub>
                    </m:sSub>
                    <m:d>
                      <m:dPr>
                        <m:ctrlPr>
                          <a:rPr lang="pt-BR" b="0" i="1" smtClean="0">
                            <a:latin typeface="Cambria Math" panose="02040503050406030204" pitchFamily="18" charset="0"/>
                          </a:rPr>
                        </m:ctrlPr>
                      </m:dPr>
                      <m:e>
                        <m:r>
                          <a:rPr lang="pt-BR" b="1" i="0" smtClean="0">
                            <a:latin typeface="Cambria Math" charset="0"/>
                          </a:rPr>
                          <m:t>𝐱</m:t>
                        </m:r>
                      </m:e>
                    </m:d>
                    <m:r>
                      <a:rPr lang="pt-BR" b="0" i="1" smtClean="0">
                        <a:latin typeface="Cambria Math" charset="0"/>
                      </a:rPr>
                      <m:t>=</m:t>
                    </m:r>
                    <m:sSup>
                      <m:sSupPr>
                        <m:ctrlPr>
                          <a:rPr lang="pt-BR" b="0" i="1" smtClean="0">
                            <a:latin typeface="Cambria Math" panose="02040503050406030204" pitchFamily="18" charset="0"/>
                          </a:rPr>
                        </m:ctrlPr>
                      </m:sSupPr>
                      <m:e>
                        <m:r>
                          <a:rPr lang="pt-BR" b="0" i="1" smtClean="0">
                            <a:latin typeface="Cambria Math" charset="0"/>
                            <a:ea typeface="Cambria Math" charset="0"/>
                            <a:cs typeface="Cambria Math" charset="0"/>
                          </a:rPr>
                          <m:t>𝜎</m:t>
                        </m:r>
                        <m:r>
                          <a:rPr lang="pt-BR" b="0" i="1" smtClean="0">
                            <a:latin typeface="Cambria Math" charset="0"/>
                            <a:ea typeface="Cambria Math" charset="0"/>
                            <a:cs typeface="Cambria Math" charset="0"/>
                          </a:rPr>
                          <m:t>(</m:t>
                        </m:r>
                        <m:r>
                          <a:rPr lang="pt-BR" b="1" i="0" smtClean="0">
                            <a:latin typeface="Cambria Math" charset="0"/>
                            <a:ea typeface="Cambria Math" charset="0"/>
                            <a:cs typeface="Cambria Math" charset="0"/>
                          </a:rPr>
                          <m:t>𝐖</m:t>
                        </m:r>
                      </m:e>
                      <m:sup>
                        <m:r>
                          <a:rPr lang="pt-BR" b="0" i="1" smtClean="0">
                            <a:latin typeface="Cambria Math" charset="0"/>
                          </a:rPr>
                          <m:t>𝑇</m:t>
                        </m:r>
                      </m:sup>
                    </m:sSup>
                    <m:r>
                      <a:rPr lang="pt-BR" b="0" i="1" smtClean="0">
                        <a:latin typeface="Cambria Math" charset="0"/>
                      </a:rPr>
                      <m:t>.</m:t>
                    </m:r>
                  </m:oMath>
                </a14:m>
                <a:r>
                  <a:rPr lang="pt-BR" b="1" dirty="0"/>
                  <a:t> </a:t>
                </a:r>
                <a14:m>
                  <m:oMath xmlns:m="http://schemas.openxmlformats.org/officeDocument/2006/math">
                    <m:r>
                      <a:rPr lang="pt-BR" b="1">
                        <a:latin typeface="Cambria Math" charset="0"/>
                      </a:rPr>
                      <m:t>𝐱</m:t>
                    </m:r>
                  </m:oMath>
                </a14:m>
                <a:r>
                  <a:rPr lang="en-US" dirty="0"/>
                  <a:t>)</a:t>
                </a:r>
              </a:p>
            </p:txBody>
          </p:sp>
        </mc:Choice>
        <mc:Fallback xmlns="">
          <p:sp>
            <p:nvSpPr>
              <p:cNvPr id="10" name="TextBox 9">
                <a:extLst>
                  <a:ext uri="{FF2B5EF4-FFF2-40B4-BE49-F238E27FC236}">
                    <a16:creationId xmlns:a16="http://schemas.microsoft.com/office/drawing/2014/main" id="{2486427B-EF3C-FE46-ADC0-62BB99B18B6A}"/>
                  </a:ext>
                </a:extLst>
              </p:cNvPr>
              <p:cNvSpPr txBox="1">
                <a:spLocks noRot="1" noChangeAspect="1" noMove="1" noResize="1" noEditPoints="1" noAdjustHandles="1" noChangeArrowheads="1" noChangeShapeType="1" noTextEdit="1"/>
              </p:cNvSpPr>
              <p:nvPr/>
            </p:nvSpPr>
            <p:spPr>
              <a:xfrm>
                <a:off x="5920622" y="2439563"/>
                <a:ext cx="2928494" cy="369332"/>
              </a:xfrm>
              <a:prstGeom prst="rect">
                <a:avLst/>
              </a:prstGeom>
              <a:blipFill>
                <a:blip r:embed="rId4"/>
                <a:stretch>
                  <a:fillRect l="-2586" t="-20690" b="-1379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8329522-9C20-3D4C-997B-905176DB6EA4}"/>
              </a:ext>
            </a:extLst>
          </p:cNvPr>
          <p:cNvCxnSpPr/>
          <p:nvPr/>
        </p:nvCxnSpPr>
        <p:spPr>
          <a:xfrm>
            <a:off x="4840960" y="2556361"/>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F1B4B9-746A-C64C-BAB1-F81FF9CB599C}"/>
                  </a:ext>
                </a:extLst>
              </p:cNvPr>
              <p:cNvSpPr txBox="1"/>
              <p:nvPr/>
            </p:nvSpPr>
            <p:spPr>
              <a:xfrm>
                <a:off x="2070615" y="2955069"/>
                <a:ext cx="1557734"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charset="0"/>
                            </a:rPr>
                            <m:t>𝑦</m:t>
                          </m:r>
                        </m:e>
                      </m:acc>
                      <m:r>
                        <a:rPr lang="pt-BR" sz="1600" b="0" i="1" smtClean="0">
                          <a:latin typeface="Cambria Math" charset="0"/>
                        </a:rPr>
                        <m:t>=</m:t>
                      </m:r>
                      <m:d>
                        <m:dPr>
                          <m:begChr m:val="{"/>
                          <m:endChr m:val=""/>
                          <m:ctrlPr>
                            <a:rPr lang="mr-IN" sz="1600" b="0" i="1" smtClean="0">
                              <a:latin typeface="Cambria Math" panose="02040503050406030204" pitchFamily="18" charset="0"/>
                            </a:rPr>
                          </m:ctrlPr>
                        </m:dPr>
                        <m:e>
                          <m:eqArr>
                            <m:eqArrPr>
                              <m:ctrlPr>
                                <a:rPr lang="mr-IN" sz="1600" b="0" i="1" smtClean="0">
                                  <a:latin typeface="Cambria Math" panose="02040503050406030204" pitchFamily="18" charset="0"/>
                                </a:rPr>
                              </m:ctrlPr>
                            </m:eqArrPr>
                            <m:e>
                              <m:r>
                                <a:rPr lang="pt-BR" sz="1600" b="0" i="1" smtClean="0">
                                  <a:latin typeface="Cambria Math" charset="0"/>
                                </a:rPr>
                                <m:t>0 </m:t>
                              </m:r>
                              <m:r>
                                <m:rPr>
                                  <m:sty m:val="p"/>
                                </m:rPr>
                                <a:rPr lang="pt-BR" sz="1600" b="0" i="0" smtClean="0">
                                  <a:latin typeface="Cambria Math" charset="0"/>
                                </a:rPr>
                                <m:t>if</m:t>
                              </m:r>
                              <m:r>
                                <a:rPr lang="pt-BR" sz="1600" b="0" i="0" smtClean="0">
                                  <a:latin typeface="Cambria Math" charset="0"/>
                                </a:rPr>
                                <m:t> </m:t>
                              </m:r>
                              <m:acc>
                                <m:accPr>
                                  <m:chr m:val="̂"/>
                                  <m:ctrlPr>
                                    <a:rPr lang="pt-BR" sz="1600" b="0" i="1" smtClean="0">
                                      <a:latin typeface="Cambria Math" panose="02040503050406030204" pitchFamily="18" charset="0"/>
                                    </a:rPr>
                                  </m:ctrlPr>
                                </m:accPr>
                                <m:e>
                                  <m:r>
                                    <a:rPr lang="pt-BR" sz="1600" b="0" i="1" smtClean="0">
                                      <a:latin typeface="Cambria Math" charset="0"/>
                                    </a:rPr>
                                    <m:t>𝑝</m:t>
                                  </m:r>
                                </m:e>
                              </m:acc>
                              <m:r>
                                <a:rPr lang="pt-BR" sz="1600" b="0" i="1" smtClean="0">
                                  <a:latin typeface="Cambria Math" charset="0"/>
                                </a:rPr>
                                <m:t>&lt;0.5</m:t>
                              </m:r>
                            </m:e>
                            <m:e>
                              <m:r>
                                <a:rPr lang="pt-BR" sz="1600" b="0" i="1" smtClean="0">
                                  <a:latin typeface="Cambria Math" charset="0"/>
                                </a:rPr>
                                <m:t>1 </m:t>
                              </m:r>
                              <m:r>
                                <m:rPr>
                                  <m:sty m:val="p"/>
                                </m:rPr>
                                <a:rPr lang="pt-BR" sz="1600" b="0" i="0" smtClean="0">
                                  <a:latin typeface="Cambria Math" charset="0"/>
                                </a:rPr>
                                <m:t>if</m:t>
                              </m:r>
                              <m:r>
                                <a:rPr lang="pt-BR" sz="1600" b="0" i="1" smtClean="0">
                                  <a:latin typeface="Cambria Math" charset="0"/>
                                </a:rPr>
                                <m:t> </m:t>
                              </m:r>
                              <m:acc>
                                <m:accPr>
                                  <m:chr m:val="̂"/>
                                  <m:ctrlPr>
                                    <a:rPr lang="pt-BR" sz="1600" b="0" i="1" smtClean="0">
                                      <a:latin typeface="Cambria Math" panose="02040503050406030204" pitchFamily="18" charset="0"/>
                                    </a:rPr>
                                  </m:ctrlPr>
                                </m:accPr>
                                <m:e>
                                  <m:r>
                                    <a:rPr lang="pt-BR" sz="1600" b="0" i="1" smtClean="0">
                                      <a:latin typeface="Cambria Math" charset="0"/>
                                    </a:rPr>
                                    <m:t>𝑝</m:t>
                                  </m:r>
                                </m:e>
                              </m:acc>
                              <m:r>
                                <a:rPr lang="pt-BR" sz="1600" b="0" i="1" smtClean="0">
                                  <a:latin typeface="Cambria Math" charset="0"/>
                                </a:rPr>
                                <m:t> </m:t>
                              </m:r>
                              <m:r>
                                <a:rPr lang="pt-BR" sz="1600" b="0" i="1" smtClean="0">
                                  <a:latin typeface="Cambria Math" charset="0"/>
                                  <a:ea typeface="Cambria Math" charset="0"/>
                                  <a:cs typeface="Cambria Math" charset="0"/>
                                </a:rPr>
                                <m:t>≥0.5</m:t>
                              </m:r>
                            </m:e>
                          </m:eqArr>
                        </m:e>
                      </m:d>
                    </m:oMath>
                  </m:oMathPara>
                </a14:m>
                <a:endParaRPr lang="en-US" sz="1600" dirty="0"/>
              </a:p>
            </p:txBody>
          </p:sp>
        </mc:Choice>
        <mc:Fallback xmlns="">
          <p:sp>
            <p:nvSpPr>
              <p:cNvPr id="12" name="TextBox 11">
                <a:extLst>
                  <a:ext uri="{FF2B5EF4-FFF2-40B4-BE49-F238E27FC236}">
                    <a16:creationId xmlns:a16="http://schemas.microsoft.com/office/drawing/2014/main" id="{2AF1B4B9-746A-C64C-BAB1-F81FF9CB599C}"/>
                  </a:ext>
                </a:extLst>
              </p:cNvPr>
              <p:cNvSpPr txBox="1">
                <a:spLocks noRot="1" noChangeAspect="1" noMove="1" noResize="1" noEditPoints="1" noAdjustHandles="1" noChangeArrowheads="1" noChangeShapeType="1" noTextEdit="1"/>
              </p:cNvSpPr>
              <p:nvPr/>
            </p:nvSpPr>
            <p:spPr>
              <a:xfrm>
                <a:off x="2070615" y="2955069"/>
                <a:ext cx="1557734" cy="549253"/>
              </a:xfrm>
              <a:prstGeom prst="rect">
                <a:avLst/>
              </a:prstGeom>
              <a:blipFill>
                <a:blip r:embed="rId5"/>
                <a:stretch>
                  <a:fillRect l="-37903" t="-222727" r="-1613" b="-31363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3856FB9-842E-CE40-B428-4F46ADA3E3A6}"/>
              </a:ext>
            </a:extLst>
          </p:cNvPr>
          <p:cNvSpPr txBox="1"/>
          <p:nvPr/>
        </p:nvSpPr>
        <p:spPr>
          <a:xfrm>
            <a:off x="314463" y="3045029"/>
            <a:ext cx="1576970" cy="369332"/>
          </a:xfrm>
          <a:prstGeom prst="rect">
            <a:avLst/>
          </a:prstGeom>
          <a:noFill/>
        </p:spPr>
        <p:txBody>
          <a:bodyPr wrap="none" rtlCol="0">
            <a:spAutoFit/>
          </a:bodyPr>
          <a:lstStyle/>
          <a:p>
            <a:r>
              <a:rPr lang="en-US" dirty="0"/>
              <a:t>predicted class</a:t>
            </a:r>
          </a:p>
        </p:txBody>
      </p:sp>
      <p:pic>
        <p:nvPicPr>
          <p:cNvPr id="16" name="Picture 15">
            <a:extLst>
              <a:ext uri="{FF2B5EF4-FFF2-40B4-BE49-F238E27FC236}">
                <a16:creationId xmlns:a16="http://schemas.microsoft.com/office/drawing/2014/main" id="{18B8B374-0C45-BF4D-99E9-B52AD1982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5848" y="3007826"/>
            <a:ext cx="4236771" cy="1992109"/>
          </a:xfrm>
          <a:prstGeom prst="rect">
            <a:avLst/>
          </a:prstGeom>
        </p:spPr>
      </p:pic>
      <p:sp>
        <p:nvSpPr>
          <p:cNvPr id="17" name="TextBox 16">
            <a:extLst>
              <a:ext uri="{FF2B5EF4-FFF2-40B4-BE49-F238E27FC236}">
                <a16:creationId xmlns:a16="http://schemas.microsoft.com/office/drawing/2014/main" id="{91519984-9BDB-054A-85D2-82167EBB96D5}"/>
              </a:ext>
            </a:extLst>
          </p:cNvPr>
          <p:cNvSpPr txBox="1"/>
          <p:nvPr/>
        </p:nvSpPr>
        <p:spPr>
          <a:xfrm>
            <a:off x="101743" y="4338004"/>
            <a:ext cx="4582362" cy="584775"/>
          </a:xfrm>
          <a:prstGeom prst="rect">
            <a:avLst/>
          </a:prstGeom>
          <a:noFill/>
        </p:spPr>
        <p:txBody>
          <a:bodyPr wrap="square" rtlCol="0">
            <a:spAutoFit/>
          </a:bodyPr>
          <a:lstStyle/>
          <a:p>
            <a:r>
              <a:rPr lang="en-US" sz="1600" dirty="0"/>
              <a:t>ANNs follow the same idea: we transform the output of a neuron using nonlinear transformation.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B07118-7373-7944-A3C8-BBABE971E43C}"/>
                  </a:ext>
                </a:extLst>
              </p:cNvPr>
              <p:cNvSpPr txBox="1"/>
              <p:nvPr/>
            </p:nvSpPr>
            <p:spPr>
              <a:xfrm>
                <a:off x="646718" y="3914589"/>
                <a:ext cx="3216009"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i="1">
                          <a:latin typeface="Cambria Math" charset="0"/>
                          <a:ea typeface="Cambria Math" charset="0"/>
                          <a:cs typeface="Cambria Math" charset="0"/>
                        </a:rPr>
                        <m:t>𝜎</m:t>
                      </m:r>
                      <m:r>
                        <a:rPr lang="pt-BR" i="1">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 </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1</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1</m:t>
                          </m:r>
                        </m:sub>
                      </m:sSub>
                      <m:r>
                        <a:rPr lang="pt-BR" sz="1800" i="1">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2</m:t>
                          </m:r>
                        </m:sub>
                      </m:sSub>
                      <m:r>
                        <a:rPr lang="pt-BR" sz="1800" b="0" i="1" smtClean="0">
                          <a:latin typeface="Cambria Math" panose="02040503050406030204" pitchFamily="18" charset="0"/>
                          <a:ea typeface="Cambria Math" charset="0"/>
                          <a:cs typeface="Cambria Math"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9B07118-7373-7944-A3C8-BBABE971E43C}"/>
                  </a:ext>
                </a:extLst>
              </p:cNvPr>
              <p:cNvSpPr txBox="1">
                <a:spLocks noRot="1" noChangeAspect="1" noMove="1" noResize="1" noEditPoints="1" noAdjustHandles="1" noChangeArrowheads="1" noChangeShapeType="1" noTextEdit="1"/>
              </p:cNvSpPr>
              <p:nvPr/>
            </p:nvSpPr>
            <p:spPr>
              <a:xfrm>
                <a:off x="646718" y="3914589"/>
                <a:ext cx="3216009" cy="435504"/>
              </a:xfrm>
              <a:prstGeom prst="rect">
                <a:avLst/>
              </a:prstGeom>
              <a:blipFill>
                <a:blip r:embed="rId7"/>
                <a:stretch>
                  <a:fillRect t="-33333"/>
                </a:stretch>
              </a:blipFill>
            </p:spPr>
            <p:txBody>
              <a:bodyPr/>
              <a:lstStyle/>
              <a:p>
                <a:r>
                  <a:rPr lang="en-US">
                    <a:noFill/>
                  </a:rPr>
                  <a:t> </a:t>
                </a:r>
              </a:p>
            </p:txBody>
          </p:sp>
        </mc:Fallback>
      </mc:AlternateContent>
    </p:spTree>
    <p:extLst>
      <p:ext uri="{BB962C8B-B14F-4D97-AF65-F5344CB8AC3E}">
        <p14:creationId xmlns:p14="http://schemas.microsoft.com/office/powerpoint/2010/main" val="12191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2" grpId="0"/>
      <p:bldP spid="13"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Perceptron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 Placeholder 7">
            <a:extLst>
              <a:ext uri="{FF2B5EF4-FFF2-40B4-BE49-F238E27FC236}">
                <a16:creationId xmlns:a16="http://schemas.microsoft.com/office/drawing/2014/main" id="{03E80942-90DF-EB49-8E89-F52DCC83D799}"/>
              </a:ext>
            </a:extLst>
          </p:cNvPr>
          <p:cNvSpPr txBox="1">
            <a:spLocks noGrp="1"/>
          </p:cNvSpPr>
          <p:nvPr>
            <p:ph type="body" sz="quarter" idx="12"/>
          </p:nvPr>
        </p:nvSpPr>
        <p:spPr>
          <a:xfrm>
            <a:off x="209689" y="1221858"/>
            <a:ext cx="6950075" cy="216647"/>
          </a:xfrm>
          <a:prstGeom prst="rect">
            <a:avLst/>
          </a:prstGeom>
          <a:noFill/>
        </p:spPr>
        <p:txBody>
          <a:bodyPr wrap="none" rtlCol="0">
            <a:spAutoFit/>
          </a:bodyPr>
          <a:lstStyle/>
          <a:p>
            <a:r>
              <a:rPr lang="en-US" b="1" dirty="0"/>
              <a:t>Linear Threshold Units (LTUs)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A3BBFE-5873-124F-890C-FB8B24901368}"/>
                  </a:ext>
                </a:extLst>
              </p:cNvPr>
              <p:cNvSpPr txBox="1"/>
              <p:nvPr/>
            </p:nvSpPr>
            <p:spPr>
              <a:xfrm>
                <a:off x="134253" y="1521700"/>
                <a:ext cx="4709687"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𝑔</m:t>
                      </m:r>
                      <m:d>
                        <m:dPr>
                          <m:ctrlPr>
                            <a:rPr lang="pt-BR" sz="1800" b="0" i="1" smtClean="0">
                              <a:latin typeface="Cambria Math" panose="02040503050406030204" pitchFamily="18" charset="0"/>
                              <a:ea typeface="Cambria Math" charset="0"/>
                              <a:cs typeface="Cambria Math" charset="0"/>
                            </a:rPr>
                          </m:ctrlPr>
                        </m:dPr>
                        <m:e>
                          <m:sSub>
                            <m:sSubPr>
                              <m:ctrlPr>
                                <a:rPr lang="en-US" sz="1800" b="0" i="1" smtClean="0">
                                  <a:latin typeface="Cambria Math" panose="02040503050406030204" pitchFamily="18" charset="0"/>
                                  <a:ea typeface="Cambria Math" charset="0"/>
                                  <a:cs typeface="Cambria Math" charset="0"/>
                                </a:rPr>
                              </m:ctrlPr>
                            </m:sSubPr>
                            <m:e>
                              <m:r>
                                <a:rPr lang="pt-BR" sz="1800" b="0" i="1" smtClean="0">
                                  <a:latin typeface="Cambria Math" panose="02040503050406030204" pitchFamily="18" charset="0"/>
                                  <a:ea typeface="Cambria Math" charset="0"/>
                                  <a:cs typeface="Cambria Math" charset="0"/>
                                </a:rPr>
                                <m:t>𝑏</m:t>
                              </m:r>
                              <m:r>
                                <a:rPr lang="pt-BR" sz="1800" b="0" i="1" smtClean="0">
                                  <a:latin typeface="Cambria Math" panose="02040503050406030204" pitchFamily="18" charset="0"/>
                                  <a:ea typeface="Cambria Math" charset="0"/>
                                  <a:cs typeface="Cambria Math" charset="0"/>
                                </a:rPr>
                                <m:t>+ </m:t>
                              </m:r>
                              <m:r>
                                <a:rPr lang="pt-BR" sz="1800" b="0" i="1" smtClean="0">
                                  <a:latin typeface="Cambria Math" charset="0"/>
                                  <a:ea typeface="Cambria Math" charset="0"/>
                                  <a:cs typeface="Cambria Math" charset="0"/>
                                </a:rPr>
                                <m:t>𝑤</m:t>
                              </m:r>
                            </m:e>
                            <m:sub>
                              <m:r>
                                <a:rPr lang="pt-BR" sz="1800" b="0" i="1" smtClean="0">
                                  <a:latin typeface="Cambria Math" charset="0"/>
                                  <a:ea typeface="Cambria Math" charset="0"/>
                                  <a:cs typeface="Cambria Math" charset="0"/>
                                </a:rPr>
                                <m:t>1</m:t>
                              </m:r>
                            </m:sub>
                          </m:sSub>
                          <m:sSub>
                            <m:sSubPr>
                              <m:ctrlPr>
                                <a:rPr lang="en-US" sz="1800" b="0" i="1" smtClean="0">
                                  <a:latin typeface="Cambria Math" panose="02040503050406030204" pitchFamily="18" charset="0"/>
                                  <a:ea typeface="Cambria Math" charset="0"/>
                                  <a:cs typeface="Cambria Math" charset="0"/>
                                </a:rPr>
                              </m:ctrlPr>
                            </m:sSubPr>
                            <m:e>
                              <m:r>
                                <a:rPr lang="pt-BR" sz="1800" b="0" i="1" smtClean="0">
                                  <a:latin typeface="Cambria Math" charset="0"/>
                                  <a:ea typeface="Cambria Math" charset="0"/>
                                  <a:cs typeface="Cambria Math" charset="0"/>
                                </a:rPr>
                                <m:t>𝑥</m:t>
                              </m:r>
                            </m:e>
                            <m:sub>
                              <m:r>
                                <a:rPr lang="pt-BR" sz="1800" b="0" i="1" smtClean="0">
                                  <a:latin typeface="Cambria Math" charset="0"/>
                                  <a:ea typeface="Cambria Math" charset="0"/>
                                  <a:cs typeface="Cambria Math" charset="0"/>
                                </a:rPr>
                                <m:t>1</m:t>
                              </m:r>
                            </m:sub>
                          </m:sSub>
                          <m:r>
                            <a:rPr lang="pt-BR" sz="1800" b="0" i="1" smtClean="0">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𝑤</m:t>
                              </m:r>
                            </m:e>
                            <m:sub>
                              <m:r>
                                <a:rPr lang="pt-BR" sz="1800" b="0" i="1" smtClean="0">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b="0" i="1" smtClean="0">
                                  <a:latin typeface="Cambria Math" charset="0"/>
                                  <a:ea typeface="Cambria Math" charset="0"/>
                                  <a:cs typeface="Cambria Math" charset="0"/>
                                </a:rPr>
                                <m:t>2</m:t>
                              </m:r>
                            </m:sub>
                          </m:sSub>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𝑔</m:t>
                      </m:r>
                      <m:r>
                        <a:rPr lang="pt-BR" sz="1800" b="0" i="1" smtClean="0">
                          <a:latin typeface="Cambria Math" charset="0"/>
                          <a:ea typeface="Cambria Math" charset="0"/>
                          <a:cs typeface="Cambria Math" charset="0"/>
                        </a:rPr>
                        <m:t>(</m:t>
                      </m:r>
                      <m:sSup>
                        <m:sSupPr>
                          <m:ctrlPr>
                            <a:rPr lang="pt-BR" sz="1800" b="0" i="1" smtClean="0">
                              <a:latin typeface="Cambria Math" panose="02040503050406030204" pitchFamily="18" charset="0"/>
                              <a:ea typeface="Cambria Math" charset="0"/>
                              <a:cs typeface="Cambria Math" charset="0"/>
                            </a:rPr>
                          </m:ctrlPr>
                        </m:sSupPr>
                        <m:e>
                          <m:r>
                            <a:rPr lang="pt-BR" sz="1800" b="1" i="0" smtClean="0">
                              <a:latin typeface="Cambria Math" charset="0"/>
                              <a:ea typeface="Cambria Math" charset="0"/>
                              <a:cs typeface="Cambria Math" charset="0"/>
                            </a:rPr>
                            <m:t>𝐰</m:t>
                          </m:r>
                        </m:e>
                        <m:sup>
                          <m:r>
                            <m:rPr>
                              <m:sty m:val="p"/>
                            </m:rPr>
                            <a:rPr lang="pt-BR" sz="1800" b="0" i="0" smtClean="0">
                              <a:latin typeface="Cambria Math" charset="0"/>
                              <a:ea typeface="Cambria Math" charset="0"/>
                              <a:cs typeface="Cambria Math" charset="0"/>
                            </a:rPr>
                            <m:t>t</m:t>
                          </m:r>
                        </m:sup>
                      </m:sSup>
                      <m:r>
                        <a:rPr lang="pt-BR" sz="1800" b="0" i="1" smtClean="0">
                          <a:latin typeface="Cambria Math" charset="0"/>
                          <a:ea typeface="Cambria Math" charset="0"/>
                          <a:cs typeface="Cambria Math" charset="0"/>
                        </a:rPr>
                        <m:t>.</m:t>
                      </m:r>
                      <m:r>
                        <a:rPr lang="pt-BR" sz="1800" b="1" i="0" smtClean="0">
                          <a:latin typeface="Cambria Math" charset="0"/>
                          <a:ea typeface="Cambria Math" charset="0"/>
                          <a:cs typeface="Cambria Math" charset="0"/>
                        </a:rPr>
                        <m:t>𝐱</m:t>
                      </m:r>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m:t>
                      </m:r>
                    </m:oMath>
                  </m:oMathPara>
                </a14:m>
                <a:endParaRPr lang="en-US" sz="1800" dirty="0"/>
              </a:p>
            </p:txBody>
          </p:sp>
        </mc:Choice>
        <mc:Fallback xmlns="">
          <p:sp>
            <p:nvSpPr>
              <p:cNvPr id="9" name="TextBox 8">
                <a:extLst>
                  <a:ext uri="{FF2B5EF4-FFF2-40B4-BE49-F238E27FC236}">
                    <a16:creationId xmlns:a16="http://schemas.microsoft.com/office/drawing/2014/main" id="{C4A3BBFE-5873-124F-890C-FB8B24901368}"/>
                  </a:ext>
                </a:extLst>
              </p:cNvPr>
              <p:cNvSpPr txBox="1">
                <a:spLocks noRot="1" noChangeAspect="1" noMove="1" noResize="1" noEditPoints="1" noAdjustHandles="1" noChangeArrowheads="1" noChangeShapeType="1" noTextEdit="1"/>
              </p:cNvSpPr>
              <p:nvPr/>
            </p:nvSpPr>
            <p:spPr>
              <a:xfrm>
                <a:off x="134253" y="1521700"/>
                <a:ext cx="4709687" cy="435504"/>
              </a:xfrm>
              <a:prstGeom prst="rect">
                <a:avLst/>
              </a:prstGeom>
              <a:blipFill>
                <a:blip r:embed="rId4"/>
                <a:stretch>
                  <a:fillRect t="-3823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5343D2E-4279-0246-9763-D917647DCB3A}"/>
              </a:ext>
            </a:extLst>
          </p:cNvPr>
          <p:cNvGrpSpPr/>
          <p:nvPr/>
        </p:nvGrpSpPr>
        <p:grpSpPr>
          <a:xfrm>
            <a:off x="131647" y="2287552"/>
            <a:ext cx="2947941" cy="2803423"/>
            <a:chOff x="237492" y="1735611"/>
            <a:chExt cx="2947941" cy="2803423"/>
          </a:xfrm>
        </p:grpSpPr>
        <p:sp>
          <p:nvSpPr>
            <p:cNvPr id="11" name="Rounded Rectangle 10">
              <a:extLst>
                <a:ext uri="{FF2B5EF4-FFF2-40B4-BE49-F238E27FC236}">
                  <a16:creationId xmlns:a16="http://schemas.microsoft.com/office/drawing/2014/main" id="{D60A4CA7-FEB2-DF40-AC0B-B98451C245DF}"/>
                </a:ext>
              </a:extLst>
            </p:cNvPr>
            <p:cNvSpPr/>
            <p:nvPr/>
          </p:nvSpPr>
          <p:spPr>
            <a:xfrm>
              <a:off x="1223053" y="4102198"/>
              <a:ext cx="1470609" cy="347275"/>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283351-3B57-1D43-A4D7-A668A4E14923}"/>
                </a:ext>
              </a:extLst>
            </p:cNvPr>
            <p:cNvSpPr/>
            <p:nvPr/>
          </p:nvSpPr>
          <p:spPr>
            <a:xfrm>
              <a:off x="1581476" y="2209018"/>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3" name="TextBox 12">
              <a:extLst>
                <a:ext uri="{FF2B5EF4-FFF2-40B4-BE49-F238E27FC236}">
                  <a16:creationId xmlns:a16="http://schemas.microsoft.com/office/drawing/2014/main" id="{1D2BF11D-4D58-5842-A327-48246A530A7C}"/>
                </a:ext>
              </a:extLst>
            </p:cNvPr>
            <p:cNvSpPr txBox="1"/>
            <p:nvPr/>
          </p:nvSpPr>
          <p:spPr>
            <a:xfrm>
              <a:off x="1206611" y="4057430"/>
              <a:ext cx="421910" cy="461665"/>
            </a:xfrm>
            <a:prstGeom prst="rect">
              <a:avLst/>
            </a:prstGeom>
            <a:noFill/>
          </p:spPr>
          <p:txBody>
            <a:bodyPr wrap="none" rtlCol="0">
              <a:spAutoFit/>
            </a:bodyPr>
            <a:lstStyle/>
            <a:p>
              <a:r>
                <a:rPr lang="en-US" dirty="0"/>
                <a:t>x</a:t>
              </a:r>
              <a:r>
                <a:rPr lang="en-US" baseline="-25000" dirty="0"/>
                <a:t>1</a:t>
              </a:r>
            </a:p>
          </p:txBody>
        </p:sp>
        <p:sp>
          <p:nvSpPr>
            <p:cNvPr id="14" name="TextBox 13">
              <a:extLst>
                <a:ext uri="{FF2B5EF4-FFF2-40B4-BE49-F238E27FC236}">
                  <a16:creationId xmlns:a16="http://schemas.microsoft.com/office/drawing/2014/main" id="{3B633148-5D3B-C949-8AB8-335654F62944}"/>
                </a:ext>
              </a:extLst>
            </p:cNvPr>
            <p:cNvSpPr txBox="1"/>
            <p:nvPr/>
          </p:nvSpPr>
          <p:spPr>
            <a:xfrm>
              <a:off x="2271752" y="4057430"/>
              <a:ext cx="421910" cy="461665"/>
            </a:xfrm>
            <a:prstGeom prst="rect">
              <a:avLst/>
            </a:prstGeom>
            <a:noFill/>
          </p:spPr>
          <p:txBody>
            <a:bodyPr wrap="none" rtlCol="0">
              <a:spAutoFit/>
            </a:bodyPr>
            <a:lstStyle/>
            <a:p>
              <a:r>
                <a:rPr lang="en-US" dirty="0"/>
                <a:t>x</a:t>
              </a:r>
              <a:r>
                <a:rPr lang="en-US" baseline="-25000" dirty="0"/>
                <a:t>2</a:t>
              </a:r>
            </a:p>
          </p:txBody>
        </p:sp>
        <p:cxnSp>
          <p:nvCxnSpPr>
            <p:cNvPr id="15" name="Straight Arrow Connector 14">
              <a:extLst>
                <a:ext uri="{FF2B5EF4-FFF2-40B4-BE49-F238E27FC236}">
                  <a16:creationId xmlns:a16="http://schemas.microsoft.com/office/drawing/2014/main" id="{74C3D7FA-DA67-BD4F-885E-0E416995E1F2}"/>
                </a:ext>
              </a:extLst>
            </p:cNvPr>
            <p:cNvCxnSpPr>
              <a:stCxn id="13" idx="0"/>
              <a:endCxn id="12" idx="4"/>
            </p:cNvCxnSpPr>
            <p:nvPr/>
          </p:nvCxnSpPr>
          <p:spPr>
            <a:xfrm flipV="1">
              <a:off x="1417566" y="2929018"/>
              <a:ext cx="523910"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24F41F2-47C8-2B45-8607-84D3B2DE2473}"/>
                </a:ext>
              </a:extLst>
            </p:cNvPr>
            <p:cNvCxnSpPr>
              <a:stCxn id="14" idx="0"/>
              <a:endCxn id="12" idx="4"/>
            </p:cNvCxnSpPr>
            <p:nvPr/>
          </p:nvCxnSpPr>
          <p:spPr>
            <a:xfrm flipH="1" flipV="1">
              <a:off x="1941476" y="2929018"/>
              <a:ext cx="541231"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28F2D4F-C219-DA4F-AB65-8580F3EDFB2B}"/>
                </a:ext>
              </a:extLst>
            </p:cNvPr>
            <p:cNvSpPr txBox="1"/>
            <p:nvPr/>
          </p:nvSpPr>
          <p:spPr>
            <a:xfrm>
              <a:off x="295962" y="4231257"/>
              <a:ext cx="967829" cy="307777"/>
            </a:xfrm>
            <a:prstGeom prst="rect">
              <a:avLst/>
            </a:prstGeom>
            <a:noFill/>
          </p:spPr>
          <p:txBody>
            <a:bodyPr wrap="none" rtlCol="0">
              <a:spAutoFit/>
            </a:bodyPr>
            <a:lstStyle/>
            <a:p>
              <a:r>
                <a:rPr lang="en-US" sz="1400" dirty="0"/>
                <a:t>input layer</a:t>
              </a:r>
            </a:p>
          </p:txBody>
        </p:sp>
        <p:grpSp>
          <p:nvGrpSpPr>
            <p:cNvPr id="18" name="Group 17">
              <a:extLst>
                <a:ext uri="{FF2B5EF4-FFF2-40B4-BE49-F238E27FC236}">
                  <a16:creationId xmlns:a16="http://schemas.microsoft.com/office/drawing/2014/main" id="{219D28D8-B0E3-3D47-9D59-68324B525DD5}"/>
                </a:ext>
              </a:extLst>
            </p:cNvPr>
            <p:cNvGrpSpPr/>
            <p:nvPr/>
          </p:nvGrpSpPr>
          <p:grpSpPr>
            <a:xfrm>
              <a:off x="1405591" y="3203722"/>
              <a:ext cx="508473" cy="461665"/>
              <a:chOff x="987592" y="2909816"/>
              <a:chExt cx="508473" cy="461665"/>
            </a:xfrm>
          </p:grpSpPr>
          <p:sp>
            <p:nvSpPr>
              <p:cNvPr id="33" name="Oval 32">
                <a:extLst>
                  <a:ext uri="{FF2B5EF4-FFF2-40B4-BE49-F238E27FC236}">
                    <a16:creationId xmlns:a16="http://schemas.microsoft.com/office/drawing/2014/main" id="{FBF0AEE8-972E-8A49-A7D6-6A7E83319268}"/>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4" name="TextBox 33">
                <a:extLst>
                  <a:ext uri="{FF2B5EF4-FFF2-40B4-BE49-F238E27FC236}">
                    <a16:creationId xmlns:a16="http://schemas.microsoft.com/office/drawing/2014/main" id="{C8EBF51A-DD18-C442-A76A-5B1EFB27C981}"/>
                  </a:ext>
                </a:extLst>
              </p:cNvPr>
              <p:cNvSpPr txBox="1"/>
              <p:nvPr/>
            </p:nvSpPr>
            <p:spPr>
              <a:xfrm>
                <a:off x="987592" y="2909816"/>
                <a:ext cx="508473" cy="461665"/>
              </a:xfrm>
              <a:prstGeom prst="rect">
                <a:avLst/>
              </a:prstGeom>
              <a:noFill/>
            </p:spPr>
            <p:txBody>
              <a:bodyPr wrap="none" rtlCol="0">
                <a:spAutoFit/>
              </a:bodyPr>
              <a:lstStyle/>
              <a:p>
                <a:r>
                  <a:rPr lang="en-US" i="1" dirty="0"/>
                  <a:t>w</a:t>
                </a:r>
                <a:r>
                  <a:rPr lang="en-US" baseline="-25000" dirty="0"/>
                  <a:t>1</a:t>
                </a:r>
              </a:p>
            </p:txBody>
          </p:sp>
        </p:grpSp>
        <p:grpSp>
          <p:nvGrpSpPr>
            <p:cNvPr id="19" name="Group 18">
              <a:extLst>
                <a:ext uri="{FF2B5EF4-FFF2-40B4-BE49-F238E27FC236}">
                  <a16:creationId xmlns:a16="http://schemas.microsoft.com/office/drawing/2014/main" id="{CCCDB63E-35E5-544E-A3FE-29263B21AE19}"/>
                </a:ext>
              </a:extLst>
            </p:cNvPr>
            <p:cNvGrpSpPr/>
            <p:nvPr/>
          </p:nvGrpSpPr>
          <p:grpSpPr>
            <a:xfrm>
              <a:off x="2005489" y="3229354"/>
              <a:ext cx="508473" cy="461665"/>
              <a:chOff x="987592" y="2909816"/>
              <a:chExt cx="508473" cy="461665"/>
            </a:xfrm>
          </p:grpSpPr>
          <p:sp>
            <p:nvSpPr>
              <p:cNvPr id="31" name="Oval 30">
                <a:extLst>
                  <a:ext uri="{FF2B5EF4-FFF2-40B4-BE49-F238E27FC236}">
                    <a16:creationId xmlns:a16="http://schemas.microsoft.com/office/drawing/2014/main" id="{CCF9B04B-81A0-354C-834B-5319A7EFB156}"/>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2" name="TextBox 31">
                <a:extLst>
                  <a:ext uri="{FF2B5EF4-FFF2-40B4-BE49-F238E27FC236}">
                    <a16:creationId xmlns:a16="http://schemas.microsoft.com/office/drawing/2014/main" id="{527FD9C0-FFF1-5C42-A29B-3B84BCEACA42}"/>
                  </a:ext>
                </a:extLst>
              </p:cNvPr>
              <p:cNvSpPr txBox="1"/>
              <p:nvPr/>
            </p:nvSpPr>
            <p:spPr>
              <a:xfrm>
                <a:off x="987592" y="2909816"/>
                <a:ext cx="508473" cy="461665"/>
              </a:xfrm>
              <a:prstGeom prst="rect">
                <a:avLst/>
              </a:prstGeom>
              <a:noFill/>
            </p:spPr>
            <p:txBody>
              <a:bodyPr wrap="none" rtlCol="0">
                <a:spAutoFit/>
              </a:bodyPr>
              <a:lstStyle/>
              <a:p>
                <a:r>
                  <a:rPr lang="en-US" i="1" dirty="0"/>
                  <a:t>w</a:t>
                </a:r>
                <a:r>
                  <a:rPr lang="en-US" baseline="-25000" dirty="0"/>
                  <a:t>2</a:t>
                </a:r>
              </a:p>
            </p:txBody>
          </p:sp>
        </p:grpSp>
        <p:cxnSp>
          <p:nvCxnSpPr>
            <p:cNvPr id="20" name="Straight Connector 19">
              <a:extLst>
                <a:ext uri="{FF2B5EF4-FFF2-40B4-BE49-F238E27FC236}">
                  <a16:creationId xmlns:a16="http://schemas.microsoft.com/office/drawing/2014/main" id="{1BE037BD-60AB-974C-807C-7843B20B939C}"/>
                </a:ext>
              </a:extLst>
            </p:cNvPr>
            <p:cNvCxnSpPr>
              <a:stCxn id="12" idx="2"/>
              <a:endCxn id="12" idx="6"/>
            </p:cNvCxnSpPr>
            <p:nvPr/>
          </p:nvCxnSpPr>
          <p:spPr>
            <a:xfrm>
              <a:off x="1581476" y="2569018"/>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DEEC1F-71C0-2D4A-B282-ECED86704BF2}"/>
                    </a:ext>
                  </a:extLst>
                </p:cNvPr>
                <p:cNvSpPr txBox="1"/>
                <p:nvPr/>
              </p:nvSpPr>
              <p:spPr>
                <a:xfrm>
                  <a:off x="1831669" y="2549911"/>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831669" y="2549911"/>
                  <a:ext cx="237244" cy="369332"/>
                </a:xfrm>
                <a:prstGeom prst="rect">
                  <a:avLst/>
                </a:prstGeom>
                <a:blipFill rotWithShape="0">
                  <a:blip r:embed="rId5"/>
                  <a:stretch>
                    <a:fillRect l="-28205" r="-28205" b="-491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F61F69C-E237-4C4C-913F-4B285DEC2109}"/>
                </a:ext>
              </a:extLst>
            </p:cNvPr>
            <p:cNvSpPr txBox="1"/>
            <p:nvPr/>
          </p:nvSpPr>
          <p:spPr>
            <a:xfrm>
              <a:off x="1787392" y="2183800"/>
              <a:ext cx="343364" cy="461665"/>
            </a:xfrm>
            <a:prstGeom prst="rect">
              <a:avLst/>
            </a:prstGeom>
            <a:noFill/>
          </p:spPr>
          <p:txBody>
            <a:bodyPr wrap="none" rtlCol="0">
              <a:spAutoFit/>
            </a:bodyPr>
            <a:lstStyle/>
            <a:p>
              <a:r>
                <a:rPr lang="en-US" i="1" dirty="0"/>
                <a:t>g</a:t>
              </a:r>
            </a:p>
          </p:txBody>
        </p:sp>
        <p:cxnSp>
          <p:nvCxnSpPr>
            <p:cNvPr id="23" name="Straight Arrow Connector 22">
              <a:extLst>
                <a:ext uri="{FF2B5EF4-FFF2-40B4-BE49-F238E27FC236}">
                  <a16:creationId xmlns:a16="http://schemas.microsoft.com/office/drawing/2014/main" id="{CBEA0515-60FD-F846-8243-B11E6D34835A}"/>
                </a:ext>
              </a:extLst>
            </p:cNvPr>
            <p:cNvCxnSpPr/>
            <p:nvPr/>
          </p:nvCxnSpPr>
          <p:spPr>
            <a:xfrm flipV="1">
              <a:off x="1950291" y="1735611"/>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ABC65E8-3465-2048-8960-B0368F80A35A}"/>
                </a:ext>
              </a:extLst>
            </p:cNvPr>
            <p:cNvSpPr txBox="1"/>
            <p:nvPr/>
          </p:nvSpPr>
          <p:spPr>
            <a:xfrm>
              <a:off x="2433368" y="3309381"/>
              <a:ext cx="752065" cy="307777"/>
            </a:xfrm>
            <a:prstGeom prst="rect">
              <a:avLst/>
            </a:prstGeom>
            <a:noFill/>
          </p:spPr>
          <p:txBody>
            <a:bodyPr wrap="none" rtlCol="0">
              <a:spAutoFit/>
            </a:bodyPr>
            <a:lstStyle/>
            <a:p>
              <a:r>
                <a:rPr lang="en-US" sz="1400" dirty="0"/>
                <a:t>weights</a:t>
              </a:r>
            </a:p>
          </p:txBody>
        </p:sp>
        <p:grpSp>
          <p:nvGrpSpPr>
            <p:cNvPr id="25" name="Group 24">
              <a:extLst>
                <a:ext uri="{FF2B5EF4-FFF2-40B4-BE49-F238E27FC236}">
                  <a16:creationId xmlns:a16="http://schemas.microsoft.com/office/drawing/2014/main" id="{87325E99-6F8B-8247-A52F-F1CDB0A71ABA}"/>
                </a:ext>
              </a:extLst>
            </p:cNvPr>
            <p:cNvGrpSpPr/>
            <p:nvPr/>
          </p:nvGrpSpPr>
          <p:grpSpPr>
            <a:xfrm>
              <a:off x="679007" y="3201250"/>
              <a:ext cx="410399" cy="461665"/>
              <a:chOff x="1023731" y="2909816"/>
              <a:chExt cx="410399" cy="461665"/>
            </a:xfrm>
          </p:grpSpPr>
          <p:sp>
            <p:nvSpPr>
              <p:cNvPr id="29" name="Oval 28">
                <a:extLst>
                  <a:ext uri="{FF2B5EF4-FFF2-40B4-BE49-F238E27FC236}">
                    <a16:creationId xmlns:a16="http://schemas.microsoft.com/office/drawing/2014/main" id="{355ECE6F-64BD-B74A-8C59-F5AB31F4F43D}"/>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0" name="TextBox 29">
                <a:extLst>
                  <a:ext uri="{FF2B5EF4-FFF2-40B4-BE49-F238E27FC236}">
                    <a16:creationId xmlns:a16="http://schemas.microsoft.com/office/drawing/2014/main" id="{5BC62FAE-5E45-1646-85F1-58C0BDAC2173}"/>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cxnSp>
          <p:nvCxnSpPr>
            <p:cNvPr id="26" name="Straight Arrow Connector 25">
              <a:extLst>
                <a:ext uri="{FF2B5EF4-FFF2-40B4-BE49-F238E27FC236}">
                  <a16:creationId xmlns:a16="http://schemas.microsoft.com/office/drawing/2014/main" id="{9D2307AF-9D6D-A34B-A97A-05F75F345560}"/>
                </a:ext>
              </a:extLst>
            </p:cNvPr>
            <p:cNvCxnSpPr>
              <a:stCxn id="29" idx="7"/>
              <a:endCxn id="12" idx="3"/>
            </p:cNvCxnSpPr>
            <p:nvPr/>
          </p:nvCxnSpPr>
          <p:spPr>
            <a:xfrm flipV="1">
              <a:off x="1029304" y="2823576"/>
              <a:ext cx="657614" cy="489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3789BFF-3D48-C443-84A0-A678FC9C39EC}"/>
                </a:ext>
              </a:extLst>
            </p:cNvPr>
            <p:cNvSpPr txBox="1"/>
            <p:nvPr/>
          </p:nvSpPr>
          <p:spPr>
            <a:xfrm>
              <a:off x="237492" y="2931316"/>
              <a:ext cx="478016" cy="307777"/>
            </a:xfrm>
            <a:prstGeom prst="rect">
              <a:avLst/>
            </a:prstGeom>
            <a:noFill/>
          </p:spPr>
          <p:txBody>
            <a:bodyPr wrap="none" rtlCol="0">
              <a:spAutoFit/>
            </a:bodyPr>
            <a:lstStyle/>
            <a:p>
              <a:r>
                <a:rPr lang="en-US" sz="1400"/>
                <a:t>bias</a:t>
              </a:r>
              <a:endParaRPr lang="en-US" sz="1400" dirty="0"/>
            </a:p>
          </p:txBody>
        </p:sp>
        <p:sp>
          <p:nvSpPr>
            <p:cNvPr id="28" name="TextBox 27">
              <a:extLst>
                <a:ext uri="{FF2B5EF4-FFF2-40B4-BE49-F238E27FC236}">
                  <a16:creationId xmlns:a16="http://schemas.microsoft.com/office/drawing/2014/main" id="{B1CD7750-AA8A-A54A-9515-77AD69415601}"/>
                </a:ext>
              </a:extLst>
            </p:cNvPr>
            <p:cNvSpPr txBox="1"/>
            <p:nvPr/>
          </p:nvSpPr>
          <p:spPr>
            <a:xfrm>
              <a:off x="2372166" y="2423466"/>
              <a:ext cx="450444" cy="307777"/>
            </a:xfrm>
            <a:prstGeom prst="rect">
              <a:avLst/>
            </a:prstGeom>
            <a:noFill/>
          </p:spPr>
          <p:txBody>
            <a:bodyPr wrap="none" rtlCol="0">
              <a:spAutoFit/>
            </a:bodyPr>
            <a:lstStyle/>
            <a:p>
              <a:r>
                <a:rPr lang="en-US" sz="1400" dirty="0"/>
                <a:t>LTU</a:t>
              </a:r>
            </a:p>
          </p:txBody>
        </p:sp>
      </p:grpSp>
      <p:sp>
        <p:nvSpPr>
          <p:cNvPr id="35" name="TextBox 34">
            <a:extLst>
              <a:ext uri="{FF2B5EF4-FFF2-40B4-BE49-F238E27FC236}">
                <a16:creationId xmlns:a16="http://schemas.microsoft.com/office/drawing/2014/main" id="{24BFF933-9E73-8447-BD99-E71D4F07FC09}"/>
              </a:ext>
            </a:extLst>
          </p:cNvPr>
          <p:cNvSpPr txBox="1"/>
          <p:nvPr/>
        </p:nvSpPr>
        <p:spPr>
          <a:xfrm>
            <a:off x="1510828" y="1955922"/>
            <a:ext cx="684803" cy="307777"/>
          </a:xfrm>
          <a:prstGeom prst="rect">
            <a:avLst/>
          </a:prstGeom>
          <a:noFill/>
        </p:spPr>
        <p:txBody>
          <a:bodyPr wrap="none" rtlCol="0">
            <a:spAutoFit/>
          </a:bodyPr>
          <a:lstStyle/>
          <a:p>
            <a:r>
              <a:rPr lang="en-US" sz="1400" dirty="0"/>
              <a:t>output</a:t>
            </a:r>
          </a:p>
        </p:txBody>
      </p:sp>
      <p:grpSp>
        <p:nvGrpSpPr>
          <p:cNvPr id="6" name="Group 5">
            <a:extLst>
              <a:ext uri="{FF2B5EF4-FFF2-40B4-BE49-F238E27FC236}">
                <a16:creationId xmlns:a16="http://schemas.microsoft.com/office/drawing/2014/main" id="{99530645-5C3D-D74E-B55B-C0E0AAAAB185}"/>
              </a:ext>
            </a:extLst>
          </p:cNvPr>
          <p:cNvGrpSpPr/>
          <p:nvPr/>
        </p:nvGrpSpPr>
        <p:grpSpPr>
          <a:xfrm>
            <a:off x="1039446" y="3453174"/>
            <a:ext cx="410399" cy="461665"/>
            <a:chOff x="1463443" y="3628013"/>
            <a:chExt cx="410399" cy="461665"/>
          </a:xfrm>
        </p:grpSpPr>
        <p:sp>
          <p:nvSpPr>
            <p:cNvPr id="36" name="Oval 35">
              <a:extLst>
                <a:ext uri="{FF2B5EF4-FFF2-40B4-BE49-F238E27FC236}">
                  <a16:creationId xmlns:a16="http://schemas.microsoft.com/office/drawing/2014/main" id="{ACC3F168-2C4D-844D-A742-160A8F0594EA}"/>
                </a:ext>
              </a:extLst>
            </p:cNvPr>
            <p:cNvSpPr/>
            <p:nvPr/>
          </p:nvSpPr>
          <p:spPr>
            <a:xfrm>
              <a:off x="1463443" y="3631041"/>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7" name="TextBox 36">
              <a:extLst>
                <a:ext uri="{FF2B5EF4-FFF2-40B4-BE49-F238E27FC236}">
                  <a16:creationId xmlns:a16="http://schemas.microsoft.com/office/drawing/2014/main" id="{BF214EEB-D9D8-0949-8156-26DAF6633A43}"/>
                </a:ext>
              </a:extLst>
            </p:cNvPr>
            <p:cNvSpPr txBox="1"/>
            <p:nvPr/>
          </p:nvSpPr>
          <p:spPr>
            <a:xfrm>
              <a:off x="1519820" y="3628013"/>
              <a:ext cx="346570" cy="461665"/>
            </a:xfrm>
            <a:prstGeom prst="rect">
              <a:avLst/>
            </a:prstGeom>
            <a:noFill/>
          </p:spPr>
          <p:txBody>
            <a:bodyPr wrap="none" rtlCol="0">
              <a:spAutoFit/>
            </a:bodyPr>
            <a:lstStyle/>
            <a:p>
              <a:r>
                <a:rPr lang="en-US" dirty="0"/>
                <a:t>b</a:t>
              </a:r>
              <a:endParaRPr lang="en-US" baseline="-25000"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2B8DE3E-5DC1-9B4A-8058-62644CE1488F}"/>
                  </a:ext>
                </a:extLst>
              </p:cNvPr>
              <p:cNvSpPr txBox="1"/>
              <p:nvPr/>
            </p:nvSpPr>
            <p:spPr>
              <a:xfrm>
                <a:off x="4970168" y="1903527"/>
                <a:ext cx="1462003"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𝑔</m:t>
                      </m:r>
                      <m:r>
                        <a:rPr lang="pt-BR" sz="1400" b="0" i="1" smtClean="0">
                          <a:latin typeface="Cambria Math" charset="0"/>
                        </a:rPr>
                        <m:t>(</m:t>
                      </m:r>
                      <m:r>
                        <a:rPr lang="pt-BR" sz="1400" b="0" i="1" smtClean="0">
                          <a:latin typeface="Cambria Math" charset="0"/>
                        </a:rPr>
                        <m:t>𝑧</m:t>
                      </m:r>
                      <m:r>
                        <a:rPr lang="pt-BR" sz="1400" b="0" i="1" smtClean="0">
                          <a:latin typeface="Cambria Math" charset="0"/>
                        </a:rPr>
                        <m:t>)=</m:t>
                      </m:r>
                      <m:d>
                        <m:dPr>
                          <m:begChr m:val="{"/>
                          <m:endChr m:val=""/>
                          <m:ctrlPr>
                            <a:rPr lang="mr-IN" sz="1400" b="0" i="1" smtClean="0">
                              <a:latin typeface="Cambria Math" panose="02040503050406030204" pitchFamily="18" charset="0"/>
                            </a:rPr>
                          </m:ctrlPr>
                        </m:dPr>
                        <m:e>
                          <m:eqArr>
                            <m:eqArrPr>
                              <m:ctrlPr>
                                <a:rPr lang="mr-IN" sz="1400" b="0" i="1" smtClean="0">
                                  <a:latin typeface="Cambria Math" panose="02040503050406030204" pitchFamily="18" charset="0"/>
                                </a:rPr>
                              </m:ctrlPr>
                            </m:eqArrPr>
                            <m:e>
                              <m:r>
                                <a:rPr lang="pt-BR" sz="1400" b="0" i="1" smtClean="0">
                                  <a:latin typeface="Cambria Math" charset="0"/>
                                </a:rPr>
                                <m:t>0 </m:t>
                              </m:r>
                              <m:r>
                                <m:rPr>
                                  <m:sty m:val="p"/>
                                </m:rPr>
                                <a:rPr lang="pt-BR" sz="1400" b="0" i="0" smtClean="0">
                                  <a:latin typeface="Cambria Math" charset="0"/>
                                </a:rPr>
                                <m:t>if</m:t>
                              </m:r>
                              <m:r>
                                <a:rPr lang="pt-BR" sz="1400" b="0" i="1" smtClean="0">
                                  <a:latin typeface="Cambria Math" charset="0"/>
                                </a:rPr>
                                <m:t> </m:t>
                              </m:r>
                              <m:r>
                                <a:rPr lang="pt-BR" sz="1400" b="0" i="1" smtClean="0">
                                  <a:latin typeface="Cambria Math" charset="0"/>
                                </a:rPr>
                                <m:t>𝑧</m:t>
                              </m:r>
                              <m:r>
                                <a:rPr lang="pt-BR" sz="1400" b="0" i="1" smtClean="0">
                                  <a:latin typeface="Cambria Math" charset="0"/>
                                </a:rPr>
                                <m:t>&lt;0</m:t>
                              </m:r>
                            </m:e>
                            <m:e>
                              <m:r>
                                <a:rPr lang="pt-BR" sz="1400" b="0" i="1" smtClean="0">
                                  <a:latin typeface="Cambria Math" charset="0"/>
                                </a:rPr>
                                <m:t>1 </m:t>
                              </m:r>
                              <m:r>
                                <m:rPr>
                                  <m:sty m:val="p"/>
                                </m:rPr>
                                <a:rPr lang="pt-BR" sz="1400" b="0" i="0" smtClean="0">
                                  <a:latin typeface="Cambria Math" charset="0"/>
                                </a:rPr>
                                <m:t>if</m:t>
                              </m:r>
                              <m:r>
                                <a:rPr lang="pt-BR" sz="1400" b="0" i="1" smtClean="0">
                                  <a:latin typeface="Cambria Math" charset="0"/>
                                </a:rPr>
                                <m:t> </m:t>
                              </m:r>
                              <m:r>
                                <a:rPr lang="pt-BR" sz="1400" b="0" i="1" smtClean="0">
                                  <a:latin typeface="Cambria Math" charset="0"/>
                                </a:rPr>
                                <m:t>𝑧</m:t>
                              </m:r>
                              <m:r>
                                <a:rPr lang="pt-BR" sz="1400" b="0" i="1" smtClean="0">
                                  <a:latin typeface="Cambria Math" charset="0"/>
                                </a:rPr>
                                <m:t> ≥0</m:t>
                              </m:r>
                            </m:e>
                          </m:eqArr>
                        </m:e>
                      </m:d>
                    </m:oMath>
                  </m:oMathPara>
                </a14:m>
                <a:endParaRPr lang="en-US" sz="1400" dirty="0"/>
              </a:p>
            </p:txBody>
          </p:sp>
        </mc:Choice>
        <mc:Fallback xmlns="">
          <p:sp>
            <p:nvSpPr>
              <p:cNvPr id="38" name="TextBox 37">
                <a:extLst>
                  <a:ext uri="{FF2B5EF4-FFF2-40B4-BE49-F238E27FC236}">
                    <a16:creationId xmlns:a16="http://schemas.microsoft.com/office/drawing/2014/main" id="{52B8DE3E-5DC1-9B4A-8058-62644CE1488F}"/>
                  </a:ext>
                </a:extLst>
              </p:cNvPr>
              <p:cNvSpPr txBox="1">
                <a:spLocks noRot="1" noChangeAspect="1" noMove="1" noResize="1" noEditPoints="1" noAdjustHandles="1" noChangeArrowheads="1" noChangeShapeType="1" noTextEdit="1"/>
              </p:cNvSpPr>
              <p:nvPr/>
            </p:nvSpPr>
            <p:spPr>
              <a:xfrm>
                <a:off x="4970168" y="1903527"/>
                <a:ext cx="1462003" cy="480581"/>
              </a:xfrm>
              <a:prstGeom prst="rect">
                <a:avLst/>
              </a:prstGeom>
              <a:blipFill>
                <a:blip r:embed="rId6"/>
                <a:stretch>
                  <a:fillRect l="-18966" t="-217949" r="-2586" b="-312821"/>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F356D247-9B63-F84F-B846-D393B0AC298E}"/>
              </a:ext>
            </a:extLst>
          </p:cNvPr>
          <p:cNvPicPr>
            <a:picLocks noChangeAspect="1"/>
          </p:cNvPicPr>
          <p:nvPr/>
        </p:nvPicPr>
        <p:blipFill rotWithShape="1">
          <a:blip r:embed="rId7">
            <a:extLst>
              <a:ext uri="{28A0092B-C50C-407E-A947-70E740481C1C}">
                <a14:useLocalDpi xmlns:a14="http://schemas.microsoft.com/office/drawing/2010/main" val="0"/>
              </a:ext>
            </a:extLst>
          </a:blip>
          <a:srcRect l="1129" t="3482" r="73376" b="48711"/>
          <a:stretch/>
        </p:blipFill>
        <p:spPr>
          <a:xfrm>
            <a:off x="6482912" y="971486"/>
            <a:ext cx="2526835" cy="2094368"/>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0D3D33F-D27C-D742-BC47-994377C594BA}"/>
                  </a:ext>
                </a:extLst>
              </p:cNvPr>
              <p:cNvSpPr txBox="1"/>
              <p:nvPr/>
            </p:nvSpPr>
            <p:spPr>
              <a:xfrm>
                <a:off x="3894755" y="4434475"/>
                <a:ext cx="2990306" cy="3580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200" i="1" smtClean="0">
                              <a:latin typeface="Cambria Math" panose="02040503050406030204" pitchFamily="18" charset="0"/>
                            </a:rPr>
                          </m:ctrlPr>
                        </m:sSubSupPr>
                        <m:e>
                          <m:r>
                            <a:rPr lang="pt-BR" sz="2200" b="0" i="1" smtClean="0">
                              <a:latin typeface="Cambria Math" charset="0"/>
                            </a:rPr>
                            <m:t>𝑤</m:t>
                          </m:r>
                        </m:e>
                        <m:sub>
                          <m:r>
                            <a:rPr lang="pt-BR" sz="2200" b="0" i="1" smtClean="0">
                              <a:latin typeface="Cambria Math" charset="0"/>
                            </a:rPr>
                            <m:t>𝑖</m:t>
                          </m:r>
                        </m:sub>
                        <m:sup>
                          <m:r>
                            <a:rPr lang="pt-BR" sz="2200" b="0" i="1" smtClean="0">
                              <a:latin typeface="Cambria Math" charset="0"/>
                            </a:rPr>
                            <m:t>𝑡</m:t>
                          </m:r>
                          <m:r>
                            <a:rPr lang="pt-BR" sz="2200" b="0" i="1" smtClean="0">
                              <a:latin typeface="Cambria Math" charset="0"/>
                            </a:rPr>
                            <m:t>+1</m:t>
                          </m:r>
                        </m:sup>
                      </m:sSubSup>
                      <m:r>
                        <a:rPr lang="pt-BR" sz="2200" b="0" i="1" smtClean="0">
                          <a:latin typeface="Cambria Math" charset="0"/>
                        </a:rPr>
                        <m:t>=</m:t>
                      </m:r>
                      <m:sSubSup>
                        <m:sSubSupPr>
                          <m:ctrlPr>
                            <a:rPr lang="en-US" sz="2200" b="0" i="1" smtClean="0">
                              <a:latin typeface="Cambria Math" panose="02040503050406030204" pitchFamily="18" charset="0"/>
                            </a:rPr>
                          </m:ctrlPr>
                        </m:sSubSupPr>
                        <m:e>
                          <m:r>
                            <a:rPr lang="pt-BR" sz="2200" b="0" i="1" smtClean="0">
                              <a:latin typeface="Cambria Math" charset="0"/>
                            </a:rPr>
                            <m:t>𝑤</m:t>
                          </m:r>
                        </m:e>
                        <m:sub>
                          <m:r>
                            <a:rPr lang="pt-BR" sz="2200" b="0" i="1" smtClean="0">
                              <a:latin typeface="Cambria Math" charset="0"/>
                            </a:rPr>
                            <m:t>𝑖</m:t>
                          </m:r>
                        </m:sub>
                        <m:sup>
                          <m:r>
                            <a:rPr lang="pt-BR" sz="2200" b="0" i="1" smtClean="0">
                              <a:latin typeface="Cambria Math" charset="0"/>
                            </a:rPr>
                            <m:t>𝑡</m:t>
                          </m:r>
                        </m:sup>
                      </m:sSubSup>
                      <m:r>
                        <a:rPr lang="pt-BR" sz="2200" b="0" i="1" smtClean="0">
                          <a:latin typeface="Cambria Math" charset="0"/>
                        </a:rPr>
                        <m:t>+</m:t>
                      </m:r>
                      <m:r>
                        <a:rPr lang="pt-BR" sz="2200" b="0" i="1" smtClean="0">
                          <a:latin typeface="Cambria Math" charset="0"/>
                          <a:ea typeface="Cambria Math" charset="0"/>
                          <a:cs typeface="Cambria Math" charset="0"/>
                        </a:rPr>
                        <m:t>𝜂</m:t>
                      </m:r>
                      <m:r>
                        <a:rPr lang="pt-BR" sz="2200" b="0" i="1" smtClean="0">
                          <a:latin typeface="Cambria Math" charset="0"/>
                          <a:ea typeface="Cambria Math" charset="0"/>
                          <a:cs typeface="Cambria Math" charset="0"/>
                        </a:rPr>
                        <m:t>(</m:t>
                      </m:r>
                      <m:acc>
                        <m:accPr>
                          <m:chr m:val="̂"/>
                          <m:ctrlPr>
                            <a:rPr lang="pt-BR" sz="2200" b="0" i="1" smtClean="0">
                              <a:latin typeface="Cambria Math" panose="02040503050406030204" pitchFamily="18" charset="0"/>
                              <a:ea typeface="Cambria Math" charset="0"/>
                              <a:cs typeface="Cambria Math" charset="0"/>
                            </a:rPr>
                          </m:ctrlPr>
                        </m:accPr>
                        <m:e>
                          <m:r>
                            <a:rPr lang="pt-BR" sz="2200" b="0" i="1" smtClean="0">
                              <a:latin typeface="Cambria Math" charset="0"/>
                              <a:ea typeface="Cambria Math" charset="0"/>
                              <a:cs typeface="Cambria Math" charset="0"/>
                            </a:rPr>
                            <m:t>𝑦</m:t>
                          </m:r>
                        </m:e>
                      </m:acc>
                      <m:r>
                        <a:rPr lang="pt-BR" sz="2200" b="0" i="1" smtClean="0">
                          <a:latin typeface="Cambria Math" charset="0"/>
                        </a:rPr>
                        <m:t>−</m:t>
                      </m:r>
                      <m:r>
                        <a:rPr lang="pt-BR" sz="2200" b="0" i="1" smtClean="0">
                          <a:latin typeface="Cambria Math" charset="0"/>
                        </a:rPr>
                        <m:t>𝑦</m:t>
                      </m:r>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𝑖</m:t>
                          </m:r>
                        </m:sub>
                      </m:sSub>
                    </m:oMath>
                  </m:oMathPara>
                </a14:m>
                <a:endParaRPr lang="en-US" sz="2200" dirty="0"/>
              </a:p>
            </p:txBody>
          </p:sp>
        </mc:Choice>
        <mc:Fallback xmlns="">
          <p:sp>
            <p:nvSpPr>
              <p:cNvPr id="40" name="TextBox 39">
                <a:extLst>
                  <a:ext uri="{FF2B5EF4-FFF2-40B4-BE49-F238E27FC236}">
                    <a16:creationId xmlns:a16="http://schemas.microsoft.com/office/drawing/2014/main" id="{10D3D33F-D27C-D742-BC47-994377C594BA}"/>
                  </a:ext>
                </a:extLst>
              </p:cNvPr>
              <p:cNvSpPr txBox="1">
                <a:spLocks noRot="1" noChangeAspect="1" noMove="1" noResize="1" noEditPoints="1" noAdjustHandles="1" noChangeArrowheads="1" noChangeShapeType="1" noTextEdit="1"/>
              </p:cNvSpPr>
              <p:nvPr/>
            </p:nvSpPr>
            <p:spPr>
              <a:xfrm>
                <a:off x="3894755" y="4434475"/>
                <a:ext cx="2990306" cy="358047"/>
              </a:xfrm>
              <a:prstGeom prst="rect">
                <a:avLst/>
              </a:prstGeom>
              <a:blipFill>
                <a:blip r:embed="rId8"/>
                <a:stretch>
                  <a:fillRect l="-847" t="-6897" r="-424" b="-31034"/>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BA2D332A-E28A-814A-8304-D7F36F61496E}"/>
              </a:ext>
            </a:extLst>
          </p:cNvPr>
          <p:cNvSpPr txBox="1"/>
          <p:nvPr/>
        </p:nvSpPr>
        <p:spPr>
          <a:xfrm>
            <a:off x="3271735" y="4068386"/>
            <a:ext cx="4035913" cy="369332"/>
          </a:xfrm>
          <a:prstGeom prst="rect">
            <a:avLst/>
          </a:prstGeom>
          <a:noFill/>
        </p:spPr>
        <p:txBody>
          <a:bodyPr wrap="none" rtlCol="0">
            <a:spAutoFit/>
          </a:bodyPr>
          <a:lstStyle/>
          <a:p>
            <a:r>
              <a:rPr lang="en-US" dirty="0"/>
              <a:t>Perceptron learning rule (</a:t>
            </a:r>
            <a:r>
              <a:rPr lang="en-US" b="1" dirty="0"/>
              <a:t>weight update</a:t>
            </a:r>
            <a:r>
              <a:rPr lang="en-US" dirty="0"/>
              <a:t>)</a:t>
            </a:r>
          </a:p>
        </p:txBody>
      </p:sp>
      <p:cxnSp>
        <p:nvCxnSpPr>
          <p:cNvPr id="42" name="Straight Arrow Connector 41">
            <a:extLst>
              <a:ext uri="{FF2B5EF4-FFF2-40B4-BE49-F238E27FC236}">
                <a16:creationId xmlns:a16="http://schemas.microsoft.com/office/drawing/2014/main" id="{6CE0E051-BA5E-2A46-BD95-992707B980BA}"/>
              </a:ext>
            </a:extLst>
          </p:cNvPr>
          <p:cNvCxnSpPr>
            <a:cxnSpLocks/>
          </p:cNvCxnSpPr>
          <p:nvPr/>
        </p:nvCxnSpPr>
        <p:spPr>
          <a:xfrm>
            <a:off x="5584606" y="4788121"/>
            <a:ext cx="273920" cy="174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047FB4E-4D0F-2441-9E13-801CB02AC78C}"/>
              </a:ext>
            </a:extLst>
          </p:cNvPr>
          <p:cNvSpPr txBox="1"/>
          <p:nvPr/>
        </p:nvSpPr>
        <p:spPr>
          <a:xfrm>
            <a:off x="5858526" y="4820057"/>
            <a:ext cx="1240724" cy="338554"/>
          </a:xfrm>
          <a:prstGeom prst="rect">
            <a:avLst/>
          </a:prstGeom>
          <a:noFill/>
        </p:spPr>
        <p:txBody>
          <a:bodyPr wrap="none" rtlCol="0">
            <a:spAutoFit/>
          </a:bodyPr>
          <a:lstStyle/>
          <a:p>
            <a:r>
              <a:rPr lang="en-US" sz="1600" dirty="0"/>
              <a:t>learning rate</a:t>
            </a:r>
          </a:p>
        </p:txBody>
      </p:sp>
      <p:sp>
        <p:nvSpPr>
          <p:cNvPr id="44" name="TextBox 43">
            <a:extLst>
              <a:ext uri="{FF2B5EF4-FFF2-40B4-BE49-F238E27FC236}">
                <a16:creationId xmlns:a16="http://schemas.microsoft.com/office/drawing/2014/main" id="{D4BC403A-6ABC-3447-80DE-879250D0E8F6}"/>
              </a:ext>
            </a:extLst>
          </p:cNvPr>
          <p:cNvSpPr txBox="1"/>
          <p:nvPr/>
        </p:nvSpPr>
        <p:spPr>
          <a:xfrm>
            <a:off x="3249392" y="3691216"/>
            <a:ext cx="5630044" cy="369332"/>
          </a:xfrm>
          <a:prstGeom prst="rect">
            <a:avLst/>
          </a:prstGeom>
          <a:noFill/>
        </p:spPr>
        <p:txBody>
          <a:bodyPr wrap="square" rtlCol="0">
            <a:spAutoFit/>
          </a:bodyPr>
          <a:lstStyle/>
          <a:p>
            <a:r>
              <a:rPr lang="en-US" dirty="0"/>
              <a:t>The weights and bias are the parameters to be learned.</a:t>
            </a:r>
          </a:p>
        </p:txBody>
      </p:sp>
    </p:spTree>
    <p:extLst>
      <p:ext uri="{BB962C8B-B14F-4D97-AF65-F5344CB8AC3E}">
        <p14:creationId xmlns:p14="http://schemas.microsoft.com/office/powerpoint/2010/main" val="173302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Perceptron (Cont.)</a:t>
            </a:r>
          </a:p>
        </p:txBody>
      </p:sp>
      <p:sp>
        <p:nvSpPr>
          <p:cNvPr id="4" name="Text Placeholder 3"/>
          <p:cNvSpPr>
            <a:spLocks noGrp="1"/>
          </p:cNvSpPr>
          <p:nvPr>
            <p:ph type="body" sz="quarter" idx="12"/>
          </p:nvPr>
        </p:nvSpPr>
        <p:spPr>
          <a:xfrm>
            <a:off x="317519" y="1286945"/>
            <a:ext cx="6950075" cy="216647"/>
          </a:xfrm>
        </p:spPr>
        <p:txBody>
          <a:bodyPr/>
          <a:lstStyle/>
          <a:p>
            <a:r>
              <a:rPr lang="en-US" dirty="0"/>
              <a:t>The perceptron can do multiclass classification</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 name="Group 7">
            <a:extLst>
              <a:ext uri="{FF2B5EF4-FFF2-40B4-BE49-F238E27FC236}">
                <a16:creationId xmlns:a16="http://schemas.microsoft.com/office/drawing/2014/main" id="{D2A132FD-430D-DC4A-9538-3C27A1A961AA}"/>
              </a:ext>
            </a:extLst>
          </p:cNvPr>
          <p:cNvGrpSpPr/>
          <p:nvPr/>
        </p:nvGrpSpPr>
        <p:grpSpPr>
          <a:xfrm>
            <a:off x="463176" y="1734122"/>
            <a:ext cx="3131582" cy="2475008"/>
            <a:chOff x="376276" y="1636471"/>
            <a:chExt cx="3969111" cy="3292955"/>
          </a:xfrm>
        </p:grpSpPr>
        <p:sp>
          <p:nvSpPr>
            <p:cNvPr id="9" name="Rounded Rectangle 8">
              <a:extLst>
                <a:ext uri="{FF2B5EF4-FFF2-40B4-BE49-F238E27FC236}">
                  <a16:creationId xmlns:a16="http://schemas.microsoft.com/office/drawing/2014/main" id="{86E82671-7462-9742-8ABB-B1621CE30341}"/>
                </a:ext>
              </a:extLst>
            </p:cNvPr>
            <p:cNvSpPr/>
            <p:nvPr/>
          </p:nvSpPr>
          <p:spPr>
            <a:xfrm>
              <a:off x="1536150" y="4512528"/>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0DA984-85A0-AE43-9C72-2A8EC72CC9C9}"/>
                </a:ext>
              </a:extLst>
            </p:cNvPr>
            <p:cNvSpPr txBox="1"/>
            <p:nvPr/>
          </p:nvSpPr>
          <p:spPr>
            <a:xfrm>
              <a:off x="1519708" y="4467760"/>
              <a:ext cx="421910" cy="461665"/>
            </a:xfrm>
            <a:prstGeom prst="rect">
              <a:avLst/>
            </a:prstGeom>
            <a:noFill/>
          </p:spPr>
          <p:txBody>
            <a:bodyPr wrap="none" rtlCol="0">
              <a:spAutoFit/>
            </a:bodyPr>
            <a:lstStyle/>
            <a:p>
              <a:r>
                <a:rPr lang="en-US" dirty="0"/>
                <a:t>x</a:t>
              </a:r>
              <a:r>
                <a:rPr lang="en-US" baseline="-25000" dirty="0"/>
                <a:t>1</a:t>
              </a:r>
            </a:p>
          </p:txBody>
        </p:sp>
        <p:sp>
          <p:nvSpPr>
            <p:cNvPr id="11" name="TextBox 10">
              <a:extLst>
                <a:ext uri="{FF2B5EF4-FFF2-40B4-BE49-F238E27FC236}">
                  <a16:creationId xmlns:a16="http://schemas.microsoft.com/office/drawing/2014/main" id="{32C83027-B0A8-6C4C-85C7-7949EF35D9C7}"/>
                </a:ext>
              </a:extLst>
            </p:cNvPr>
            <p:cNvSpPr txBox="1"/>
            <p:nvPr/>
          </p:nvSpPr>
          <p:spPr>
            <a:xfrm>
              <a:off x="2584849" y="4467760"/>
              <a:ext cx="421910" cy="461665"/>
            </a:xfrm>
            <a:prstGeom prst="rect">
              <a:avLst/>
            </a:prstGeom>
            <a:noFill/>
          </p:spPr>
          <p:txBody>
            <a:bodyPr wrap="none" rtlCol="0">
              <a:spAutoFit/>
            </a:bodyPr>
            <a:lstStyle/>
            <a:p>
              <a:r>
                <a:rPr lang="en-US" dirty="0"/>
                <a:t>x</a:t>
              </a:r>
              <a:r>
                <a:rPr lang="en-US" baseline="-25000" dirty="0"/>
                <a:t>2</a:t>
              </a:r>
            </a:p>
          </p:txBody>
        </p:sp>
        <p:cxnSp>
          <p:nvCxnSpPr>
            <p:cNvPr id="12" name="Straight Arrow Connector 11">
              <a:extLst>
                <a:ext uri="{FF2B5EF4-FFF2-40B4-BE49-F238E27FC236}">
                  <a16:creationId xmlns:a16="http://schemas.microsoft.com/office/drawing/2014/main" id="{DA15A4D0-407F-0845-B939-2F818E23351D}"/>
                </a:ext>
              </a:extLst>
            </p:cNvPr>
            <p:cNvCxnSpPr>
              <a:stCxn id="10" idx="0"/>
              <a:endCxn id="52" idx="4"/>
            </p:cNvCxnSpPr>
            <p:nvPr/>
          </p:nvCxnSpPr>
          <p:spPr>
            <a:xfrm flipH="1" flipV="1">
              <a:off x="1339592" y="3464852"/>
              <a:ext cx="391071" cy="1002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1CDA206-DD6E-7544-94D0-D170AF4ED2DD}"/>
                </a:ext>
              </a:extLst>
            </p:cNvPr>
            <p:cNvCxnSpPr>
              <a:stCxn id="11" idx="0"/>
              <a:endCxn id="52" idx="4"/>
            </p:cNvCxnSpPr>
            <p:nvPr/>
          </p:nvCxnSpPr>
          <p:spPr>
            <a:xfrm flipH="1" flipV="1">
              <a:off x="1339592" y="3464852"/>
              <a:ext cx="1456212" cy="1002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10F28C0-09A7-DA46-8566-B7FA25D09DD5}"/>
                </a:ext>
              </a:extLst>
            </p:cNvPr>
            <p:cNvGrpSpPr/>
            <p:nvPr/>
          </p:nvGrpSpPr>
          <p:grpSpPr>
            <a:xfrm>
              <a:off x="979592" y="2638331"/>
              <a:ext cx="720000" cy="826521"/>
              <a:chOff x="1893992" y="2773833"/>
              <a:chExt cx="720000" cy="826521"/>
            </a:xfrm>
          </p:grpSpPr>
          <p:sp>
            <p:nvSpPr>
              <p:cNvPr id="52" name="Oval 51">
                <a:extLst>
                  <a:ext uri="{FF2B5EF4-FFF2-40B4-BE49-F238E27FC236}">
                    <a16:creationId xmlns:a16="http://schemas.microsoft.com/office/drawing/2014/main" id="{BDEC61DA-4D50-9E4C-A4C1-4C0A2C25DF57}"/>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53" name="Straight Connector 52">
                <a:extLst>
                  <a:ext uri="{FF2B5EF4-FFF2-40B4-BE49-F238E27FC236}">
                    <a16:creationId xmlns:a16="http://schemas.microsoft.com/office/drawing/2014/main" id="{0CE22195-7275-3E4D-A014-060273B5D89B}"/>
                  </a:ext>
                </a:extLst>
              </p:cNvPr>
              <p:cNvCxnSpPr>
                <a:stCxn id="52" idx="2"/>
                <a:endCxn id="52"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139741F-47C7-2345-847D-B0A54930DCF4}"/>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4"/>
                    <a:stretch>
                      <a:fillRect l="-28205" r="-28205" b="-4918"/>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347336ED-F8E9-2F4A-9B3E-90885D36B4B6}"/>
                  </a:ext>
                </a:extLst>
              </p:cNvPr>
              <p:cNvSpPr txBox="1"/>
              <p:nvPr/>
            </p:nvSpPr>
            <p:spPr>
              <a:xfrm>
                <a:off x="2091125" y="2773833"/>
                <a:ext cx="184731" cy="461665"/>
              </a:xfrm>
              <a:prstGeom prst="rect">
                <a:avLst/>
              </a:prstGeom>
              <a:noFill/>
            </p:spPr>
            <p:txBody>
              <a:bodyPr wrap="none" rtlCol="0">
                <a:spAutoFit/>
              </a:bodyPr>
              <a:lstStyle/>
              <a:p>
                <a:endParaRPr lang="en-US" dirty="0"/>
              </a:p>
            </p:txBody>
          </p:sp>
        </p:grpSp>
        <p:cxnSp>
          <p:nvCxnSpPr>
            <p:cNvPr id="15" name="Straight Arrow Connector 14">
              <a:extLst>
                <a:ext uri="{FF2B5EF4-FFF2-40B4-BE49-F238E27FC236}">
                  <a16:creationId xmlns:a16="http://schemas.microsoft.com/office/drawing/2014/main" id="{B4F2FBB2-9EC1-694B-9A77-BE1A96478CF7}"/>
                </a:ext>
              </a:extLst>
            </p:cNvPr>
            <p:cNvCxnSpPr/>
            <p:nvPr/>
          </p:nvCxnSpPr>
          <p:spPr>
            <a:xfrm flipV="1">
              <a:off x="1348407" y="2271445"/>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FAEA1804-3AF6-9A46-8551-54B6DCB15EA4}"/>
                </a:ext>
              </a:extLst>
            </p:cNvPr>
            <p:cNvGrpSpPr/>
            <p:nvPr/>
          </p:nvGrpSpPr>
          <p:grpSpPr>
            <a:xfrm>
              <a:off x="376276" y="4050863"/>
              <a:ext cx="410399" cy="461665"/>
              <a:chOff x="1023731" y="2909816"/>
              <a:chExt cx="410399" cy="461665"/>
            </a:xfrm>
          </p:grpSpPr>
          <p:sp>
            <p:nvSpPr>
              <p:cNvPr id="50" name="Oval 49">
                <a:extLst>
                  <a:ext uri="{FF2B5EF4-FFF2-40B4-BE49-F238E27FC236}">
                    <a16:creationId xmlns:a16="http://schemas.microsoft.com/office/drawing/2014/main" id="{8CA42CAC-F1F4-7240-940E-4391A95C9D14}"/>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51" name="TextBox 50">
                <a:extLst>
                  <a:ext uri="{FF2B5EF4-FFF2-40B4-BE49-F238E27FC236}">
                    <a16:creationId xmlns:a16="http://schemas.microsoft.com/office/drawing/2014/main" id="{63492706-E245-3B4F-859C-65D04AD07C10}"/>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cxnSp>
          <p:nvCxnSpPr>
            <p:cNvPr id="17" name="Straight Arrow Connector 16">
              <a:extLst>
                <a:ext uri="{FF2B5EF4-FFF2-40B4-BE49-F238E27FC236}">
                  <a16:creationId xmlns:a16="http://schemas.microsoft.com/office/drawing/2014/main" id="{03D64473-C61A-FC48-8936-BED064BC5292}"/>
                </a:ext>
              </a:extLst>
            </p:cNvPr>
            <p:cNvCxnSpPr>
              <a:stCxn id="50" idx="7"/>
              <a:endCxn id="52" idx="4"/>
            </p:cNvCxnSpPr>
            <p:nvPr/>
          </p:nvCxnSpPr>
          <p:spPr>
            <a:xfrm flipV="1">
              <a:off x="726573" y="3464852"/>
              <a:ext cx="613019" cy="697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41B060C-17C4-DD45-8FFB-37DFE64B3585}"/>
                </a:ext>
              </a:extLst>
            </p:cNvPr>
            <p:cNvSpPr txBox="1"/>
            <p:nvPr/>
          </p:nvSpPr>
          <p:spPr>
            <a:xfrm>
              <a:off x="3680910" y="2961757"/>
              <a:ext cx="664477" cy="400110"/>
            </a:xfrm>
            <a:prstGeom prst="rect">
              <a:avLst/>
            </a:prstGeom>
            <a:noFill/>
          </p:spPr>
          <p:txBody>
            <a:bodyPr wrap="none" rtlCol="0">
              <a:spAutoFit/>
            </a:bodyPr>
            <a:lstStyle/>
            <a:p>
              <a:r>
                <a:rPr lang="en-US" sz="2000" dirty="0"/>
                <a:t>LTUs</a:t>
              </a:r>
            </a:p>
          </p:txBody>
        </p:sp>
        <p:sp>
          <p:nvSpPr>
            <p:cNvPr id="19" name="TextBox 18">
              <a:extLst>
                <a:ext uri="{FF2B5EF4-FFF2-40B4-BE49-F238E27FC236}">
                  <a16:creationId xmlns:a16="http://schemas.microsoft.com/office/drawing/2014/main" id="{C69247F9-4086-B14B-B6E7-88337A5805B6}"/>
                </a:ext>
              </a:extLst>
            </p:cNvPr>
            <p:cNvSpPr txBox="1"/>
            <p:nvPr/>
          </p:nvSpPr>
          <p:spPr>
            <a:xfrm>
              <a:off x="1730097" y="1636471"/>
              <a:ext cx="997389" cy="400109"/>
            </a:xfrm>
            <a:prstGeom prst="rect">
              <a:avLst/>
            </a:prstGeom>
            <a:noFill/>
          </p:spPr>
          <p:txBody>
            <a:bodyPr wrap="none" rtlCol="0">
              <a:spAutoFit/>
            </a:bodyPr>
            <a:lstStyle/>
            <a:p>
              <a:r>
                <a:rPr lang="en-US" sz="2000" dirty="0"/>
                <a:t>outputs</a:t>
              </a:r>
            </a:p>
          </p:txBody>
        </p:sp>
        <p:grpSp>
          <p:nvGrpSpPr>
            <p:cNvPr id="20" name="Group 19">
              <a:extLst>
                <a:ext uri="{FF2B5EF4-FFF2-40B4-BE49-F238E27FC236}">
                  <a16:creationId xmlns:a16="http://schemas.microsoft.com/office/drawing/2014/main" id="{8187D7E6-D9E2-3B4E-BED8-ABBB7C1240B4}"/>
                </a:ext>
              </a:extLst>
            </p:cNvPr>
            <p:cNvGrpSpPr/>
            <p:nvPr/>
          </p:nvGrpSpPr>
          <p:grpSpPr>
            <a:xfrm>
              <a:off x="1908235" y="2657664"/>
              <a:ext cx="720000" cy="826521"/>
              <a:chOff x="1893992" y="2773833"/>
              <a:chExt cx="720000" cy="826521"/>
            </a:xfrm>
          </p:grpSpPr>
          <p:sp>
            <p:nvSpPr>
              <p:cNvPr id="46" name="Oval 45">
                <a:extLst>
                  <a:ext uri="{FF2B5EF4-FFF2-40B4-BE49-F238E27FC236}">
                    <a16:creationId xmlns:a16="http://schemas.microsoft.com/office/drawing/2014/main" id="{900E9AEF-A166-6F46-B858-0722A4CA3812}"/>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47" name="Straight Connector 46">
                <a:extLst>
                  <a:ext uri="{FF2B5EF4-FFF2-40B4-BE49-F238E27FC236}">
                    <a16:creationId xmlns:a16="http://schemas.microsoft.com/office/drawing/2014/main" id="{0C88F6B9-8AC8-5442-A04B-99C50E9050C4}"/>
                  </a:ext>
                </a:extLst>
              </p:cNvPr>
              <p:cNvCxnSpPr>
                <a:stCxn id="46" idx="2"/>
                <a:endCxn id="46"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29799C5-AD59-E741-9F77-A9250C33ADBA}"/>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5"/>
                    <a:stretch>
                      <a:fillRect l="-28205" r="-28205" b="-4918"/>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99A0882E-1C37-3545-ACB0-98C8B2255BC1}"/>
                  </a:ext>
                </a:extLst>
              </p:cNvPr>
              <p:cNvSpPr txBox="1"/>
              <p:nvPr/>
            </p:nvSpPr>
            <p:spPr>
              <a:xfrm>
                <a:off x="2091125" y="2773833"/>
                <a:ext cx="184731" cy="461665"/>
              </a:xfrm>
              <a:prstGeom prst="rect">
                <a:avLst/>
              </a:prstGeom>
              <a:noFill/>
            </p:spPr>
            <p:txBody>
              <a:bodyPr wrap="none" rtlCol="0">
                <a:spAutoFit/>
              </a:bodyPr>
              <a:lstStyle/>
              <a:p>
                <a:endParaRPr lang="en-US" i="1" dirty="0"/>
              </a:p>
            </p:txBody>
          </p:sp>
        </p:grpSp>
        <p:grpSp>
          <p:nvGrpSpPr>
            <p:cNvPr id="21" name="Group 20">
              <a:extLst>
                <a:ext uri="{FF2B5EF4-FFF2-40B4-BE49-F238E27FC236}">
                  <a16:creationId xmlns:a16="http://schemas.microsoft.com/office/drawing/2014/main" id="{1E15BBDB-09F5-1548-8011-F6D9F07A6874}"/>
                </a:ext>
              </a:extLst>
            </p:cNvPr>
            <p:cNvGrpSpPr/>
            <p:nvPr/>
          </p:nvGrpSpPr>
          <p:grpSpPr>
            <a:xfrm>
              <a:off x="2836878" y="2676997"/>
              <a:ext cx="720000" cy="826521"/>
              <a:chOff x="1893992" y="2773833"/>
              <a:chExt cx="720000" cy="826521"/>
            </a:xfrm>
          </p:grpSpPr>
          <p:sp>
            <p:nvSpPr>
              <p:cNvPr id="42" name="Oval 41">
                <a:extLst>
                  <a:ext uri="{FF2B5EF4-FFF2-40B4-BE49-F238E27FC236}">
                    <a16:creationId xmlns:a16="http://schemas.microsoft.com/office/drawing/2014/main" id="{C3256080-AB9F-6648-94AF-A4917AA5E556}"/>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43" name="Straight Connector 42">
                <a:extLst>
                  <a:ext uri="{FF2B5EF4-FFF2-40B4-BE49-F238E27FC236}">
                    <a16:creationId xmlns:a16="http://schemas.microsoft.com/office/drawing/2014/main" id="{79923C44-AAFD-7740-BED9-4CD5E8DC1407}"/>
                  </a:ext>
                </a:extLst>
              </p:cNvPr>
              <p:cNvCxnSpPr>
                <a:stCxn id="42" idx="2"/>
                <a:endCxn id="42"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59599AD-9407-E64E-BBFD-74DD7EEDB59A}"/>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6"/>
                    <a:stretch>
                      <a:fillRect l="-28205" r="-28205" b="-666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D720DC7A-8678-1445-BF5B-C70B281C1813}"/>
                  </a:ext>
                </a:extLst>
              </p:cNvPr>
              <p:cNvSpPr txBox="1"/>
              <p:nvPr/>
            </p:nvSpPr>
            <p:spPr>
              <a:xfrm>
                <a:off x="2091125" y="2773833"/>
                <a:ext cx="184731" cy="461665"/>
              </a:xfrm>
              <a:prstGeom prst="rect">
                <a:avLst/>
              </a:prstGeom>
              <a:noFill/>
            </p:spPr>
            <p:txBody>
              <a:bodyPr wrap="none" rtlCol="0">
                <a:spAutoFit/>
              </a:bodyPr>
              <a:lstStyle/>
              <a:p>
                <a:endParaRPr lang="en-US" i="1" dirty="0"/>
              </a:p>
            </p:txBody>
          </p:sp>
        </p:grpSp>
        <p:cxnSp>
          <p:nvCxnSpPr>
            <p:cNvPr id="22" name="Straight Arrow Connector 21">
              <a:extLst>
                <a:ext uri="{FF2B5EF4-FFF2-40B4-BE49-F238E27FC236}">
                  <a16:creationId xmlns:a16="http://schemas.microsoft.com/office/drawing/2014/main" id="{C1C2771F-DE62-934C-A54E-3E99A271A3E3}"/>
                </a:ext>
              </a:extLst>
            </p:cNvPr>
            <p:cNvCxnSpPr/>
            <p:nvPr/>
          </p:nvCxnSpPr>
          <p:spPr>
            <a:xfrm flipV="1">
              <a:off x="2285345" y="2286334"/>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8AB4A69-6E15-364B-94AC-3AF8795308C3}"/>
                </a:ext>
              </a:extLst>
            </p:cNvPr>
            <p:cNvCxnSpPr/>
            <p:nvPr/>
          </p:nvCxnSpPr>
          <p:spPr>
            <a:xfrm flipV="1">
              <a:off x="3199133" y="2301223"/>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B3ADCC1-BE0F-064D-8738-DFE7616AA1A5}"/>
                </a:ext>
              </a:extLst>
            </p:cNvPr>
            <p:cNvCxnSpPr>
              <a:stCxn id="10" idx="0"/>
              <a:endCxn id="46" idx="4"/>
            </p:cNvCxnSpPr>
            <p:nvPr/>
          </p:nvCxnSpPr>
          <p:spPr>
            <a:xfrm flipV="1">
              <a:off x="1730663" y="3484185"/>
              <a:ext cx="537572" cy="983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F3EDDE6-D37D-FF46-9996-4835985ADE96}"/>
                </a:ext>
              </a:extLst>
            </p:cNvPr>
            <p:cNvCxnSpPr>
              <a:stCxn id="10" idx="0"/>
              <a:endCxn id="42" idx="4"/>
            </p:cNvCxnSpPr>
            <p:nvPr/>
          </p:nvCxnSpPr>
          <p:spPr>
            <a:xfrm flipV="1">
              <a:off x="1730663" y="3503518"/>
              <a:ext cx="1466215" cy="96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34BD295-BD21-4E4D-AFB1-554D74309B87}"/>
                </a:ext>
              </a:extLst>
            </p:cNvPr>
            <p:cNvCxnSpPr>
              <a:stCxn id="11" idx="0"/>
            </p:cNvCxnSpPr>
            <p:nvPr/>
          </p:nvCxnSpPr>
          <p:spPr>
            <a:xfrm flipV="1">
              <a:off x="2795804" y="3557576"/>
              <a:ext cx="401074" cy="910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9E91CD5-55AB-6F4C-83CF-C91016A8B4E1}"/>
                </a:ext>
              </a:extLst>
            </p:cNvPr>
            <p:cNvCxnSpPr>
              <a:stCxn id="11" idx="0"/>
              <a:endCxn id="46" idx="4"/>
            </p:cNvCxnSpPr>
            <p:nvPr/>
          </p:nvCxnSpPr>
          <p:spPr>
            <a:xfrm flipH="1" flipV="1">
              <a:off x="2268235" y="3484185"/>
              <a:ext cx="527569" cy="983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12E29C6-1E7B-FF48-B77B-1CF2922FE0A5}"/>
                </a:ext>
              </a:extLst>
            </p:cNvPr>
            <p:cNvCxnSpPr>
              <a:endCxn id="46" idx="4"/>
            </p:cNvCxnSpPr>
            <p:nvPr/>
          </p:nvCxnSpPr>
          <p:spPr>
            <a:xfrm flipV="1">
              <a:off x="726573" y="3484185"/>
              <a:ext cx="1541662" cy="645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EFB72C5-9C59-5D4D-A933-749DF26338D6}"/>
                </a:ext>
              </a:extLst>
            </p:cNvPr>
            <p:cNvCxnSpPr>
              <a:endCxn id="42" idx="4"/>
            </p:cNvCxnSpPr>
            <p:nvPr/>
          </p:nvCxnSpPr>
          <p:spPr>
            <a:xfrm flipV="1">
              <a:off x="726573" y="3503518"/>
              <a:ext cx="2470305" cy="635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F88CCBF6-4D3A-B54F-A4E0-3C283B9E078F}"/>
                </a:ext>
              </a:extLst>
            </p:cNvPr>
            <p:cNvGrpSpPr/>
            <p:nvPr/>
          </p:nvGrpSpPr>
          <p:grpSpPr>
            <a:xfrm>
              <a:off x="1192150" y="2831222"/>
              <a:ext cx="312514" cy="195709"/>
              <a:chOff x="5648448" y="2687141"/>
              <a:chExt cx="471916" cy="299127"/>
            </a:xfrm>
          </p:grpSpPr>
          <p:cxnSp>
            <p:nvCxnSpPr>
              <p:cNvPr id="39" name="Straight Connector 38">
                <a:extLst>
                  <a:ext uri="{FF2B5EF4-FFF2-40B4-BE49-F238E27FC236}">
                    <a16:creationId xmlns:a16="http://schemas.microsoft.com/office/drawing/2014/main" id="{0F9094FE-0ACC-D046-886C-5D441B3BD41C}"/>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00104B5-BC6E-B745-9248-D1DCDFEBC5D3}"/>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66E7D10-3DBC-7441-B463-F14F724521E0}"/>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F6160FC2-9700-184B-9082-DFEA860D4E1B}"/>
                </a:ext>
              </a:extLst>
            </p:cNvPr>
            <p:cNvGrpSpPr/>
            <p:nvPr/>
          </p:nvGrpSpPr>
          <p:grpSpPr>
            <a:xfrm>
              <a:off x="2083158" y="2866927"/>
              <a:ext cx="312514" cy="195709"/>
              <a:chOff x="5648448" y="2687141"/>
              <a:chExt cx="471916" cy="299127"/>
            </a:xfrm>
          </p:grpSpPr>
          <p:cxnSp>
            <p:nvCxnSpPr>
              <p:cNvPr id="36" name="Straight Connector 35">
                <a:extLst>
                  <a:ext uri="{FF2B5EF4-FFF2-40B4-BE49-F238E27FC236}">
                    <a16:creationId xmlns:a16="http://schemas.microsoft.com/office/drawing/2014/main" id="{EF787772-8E5C-B24E-AB60-94F7B5D4E346}"/>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3973991-AFEF-8A4D-85D3-8C0C733D75B5}"/>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C25662F-C601-484C-8A93-793239BCA766}"/>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817D7D07-6A4D-DA43-935B-08BEC1379453}"/>
                </a:ext>
              </a:extLst>
            </p:cNvPr>
            <p:cNvGrpSpPr/>
            <p:nvPr/>
          </p:nvGrpSpPr>
          <p:grpSpPr>
            <a:xfrm>
              <a:off x="3008891" y="2902632"/>
              <a:ext cx="312514" cy="195709"/>
              <a:chOff x="5648448" y="2687141"/>
              <a:chExt cx="471916" cy="299127"/>
            </a:xfrm>
          </p:grpSpPr>
          <p:cxnSp>
            <p:nvCxnSpPr>
              <p:cNvPr id="33" name="Straight Connector 32">
                <a:extLst>
                  <a:ext uri="{FF2B5EF4-FFF2-40B4-BE49-F238E27FC236}">
                    <a16:creationId xmlns:a16="http://schemas.microsoft.com/office/drawing/2014/main" id="{0032F065-6191-2A4F-9192-E8BEEA3C2DA4}"/>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6B44351-FF31-574B-BF19-1EBA002F65FE}"/>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E687996-6A3C-F340-A8EF-19F818AB7EBF}"/>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CB4C786-25C8-3448-A606-3859FFA01019}"/>
                  </a:ext>
                </a:extLst>
              </p:cNvPr>
              <p:cNvSpPr txBox="1"/>
              <p:nvPr/>
            </p:nvSpPr>
            <p:spPr>
              <a:xfrm>
                <a:off x="4917441" y="2656053"/>
                <a:ext cx="2636106" cy="324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pt-BR" b="0" i="1" smtClean="0">
                              <a:latin typeface="Cambria Math" charset="0"/>
                            </a:rPr>
                            <m:t>𝑤</m:t>
                          </m:r>
                        </m:e>
                        <m:sub>
                          <m:r>
                            <a:rPr lang="pt-BR" b="0" i="1" smtClean="0">
                              <a:latin typeface="Cambria Math" charset="0"/>
                            </a:rPr>
                            <m:t>𝑖𝑗</m:t>
                          </m:r>
                        </m:sub>
                        <m:sup>
                          <m:r>
                            <a:rPr lang="pt-BR" b="0" i="1" smtClean="0">
                              <a:latin typeface="Cambria Math" charset="0"/>
                            </a:rPr>
                            <m:t>𝑡</m:t>
                          </m:r>
                          <m:r>
                            <a:rPr lang="pt-BR" b="0" i="1" smtClean="0">
                              <a:latin typeface="Cambria Math" charset="0"/>
                            </a:rPr>
                            <m:t>+1</m:t>
                          </m:r>
                        </m:sup>
                      </m:sSubSup>
                      <m:r>
                        <a:rPr lang="pt-BR" b="0" i="1" smtClean="0">
                          <a:latin typeface="Cambria Math" charset="0"/>
                        </a:rPr>
                        <m:t>=</m:t>
                      </m:r>
                      <m:sSubSup>
                        <m:sSubSupPr>
                          <m:ctrlPr>
                            <a:rPr lang="en-US" b="0" i="1" smtClean="0">
                              <a:latin typeface="Cambria Math" panose="02040503050406030204" pitchFamily="18" charset="0"/>
                            </a:rPr>
                          </m:ctrlPr>
                        </m:sSubSupPr>
                        <m:e>
                          <m:r>
                            <a:rPr lang="pt-BR" b="0" i="1" smtClean="0">
                              <a:latin typeface="Cambria Math" charset="0"/>
                            </a:rPr>
                            <m:t>𝑤</m:t>
                          </m:r>
                        </m:e>
                        <m:sub>
                          <m:r>
                            <a:rPr lang="pt-BR" b="0" i="1" smtClean="0">
                              <a:latin typeface="Cambria Math" charset="0"/>
                            </a:rPr>
                            <m:t>𝑖𝑗</m:t>
                          </m:r>
                        </m:sub>
                        <m:sup>
                          <m:r>
                            <a:rPr lang="pt-BR" b="0" i="1" smtClean="0">
                              <a:latin typeface="Cambria Math" charset="0"/>
                            </a:rPr>
                            <m:t>𝑡</m:t>
                          </m:r>
                        </m:sup>
                      </m:sSubSup>
                      <m:r>
                        <a:rPr lang="pt-BR" b="0" i="1" smtClean="0">
                          <a:latin typeface="Cambria Math" charset="0"/>
                        </a:rPr>
                        <m:t>+</m:t>
                      </m:r>
                      <m:r>
                        <a:rPr lang="pt-BR" b="0" i="1" smtClean="0">
                          <a:latin typeface="Cambria Math" charset="0"/>
                          <a:ea typeface="Cambria Math" charset="0"/>
                          <a:cs typeface="Cambria Math" charset="0"/>
                        </a:rPr>
                        <m:t>𝜂</m:t>
                      </m:r>
                      <m:r>
                        <a:rPr lang="pt-BR"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acc>
                            <m:accPr>
                              <m:chr m:val="̂"/>
                              <m:ctrlPr>
                                <a:rPr lang="en-US" b="0" i="1" smtClean="0">
                                  <a:latin typeface="Cambria Math" panose="02040503050406030204" pitchFamily="18" charset="0"/>
                                  <a:ea typeface="Cambria Math" charset="0"/>
                                  <a:cs typeface="Cambria Math" charset="0"/>
                                </a:rPr>
                              </m:ctrlPr>
                            </m:accPr>
                            <m:e>
                              <m:r>
                                <a:rPr lang="pt-BR" b="0" i="1" smtClean="0">
                                  <a:latin typeface="Cambria Math" charset="0"/>
                                  <a:ea typeface="Cambria Math" charset="0"/>
                                  <a:cs typeface="Cambria Math" charset="0"/>
                                </a:rPr>
                                <m:t>𝑦</m:t>
                              </m:r>
                            </m:e>
                          </m:acc>
                        </m:e>
                        <m:sub>
                          <m:r>
                            <a:rPr lang="pt-BR" b="0" i="1" smtClean="0">
                              <a:latin typeface="Cambria Math" charset="0"/>
                              <a:ea typeface="Cambria Math" charset="0"/>
                              <a:cs typeface="Cambria Math" charset="0"/>
                            </a:rPr>
                            <m:t>𝑗</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𝑦</m:t>
                          </m:r>
                        </m:e>
                        <m:sub>
                          <m:r>
                            <a:rPr lang="pt-BR" b="0" i="1" smtClean="0">
                              <a:latin typeface="Cambria Math" charset="0"/>
                            </a:rPr>
                            <m:t>𝑗</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𝑥</m:t>
                          </m:r>
                        </m:e>
                        <m:sub>
                          <m:r>
                            <a:rPr lang="pt-BR" b="0" i="1" smtClean="0">
                              <a:latin typeface="Cambria Math" charset="0"/>
                            </a:rPr>
                            <m:t>𝑖</m:t>
                          </m:r>
                        </m:sub>
                      </m:sSub>
                    </m:oMath>
                  </m:oMathPara>
                </a14:m>
                <a:endParaRPr lang="en-US" dirty="0"/>
              </a:p>
            </p:txBody>
          </p:sp>
        </mc:Choice>
        <mc:Fallback xmlns="">
          <p:sp>
            <p:nvSpPr>
              <p:cNvPr id="56" name="TextBox 55">
                <a:extLst>
                  <a:ext uri="{FF2B5EF4-FFF2-40B4-BE49-F238E27FC236}">
                    <a16:creationId xmlns:a16="http://schemas.microsoft.com/office/drawing/2014/main" id="{CCB4C786-25C8-3448-A606-3859FFA01019}"/>
                  </a:ext>
                </a:extLst>
              </p:cNvPr>
              <p:cNvSpPr txBox="1">
                <a:spLocks noRot="1" noChangeAspect="1" noMove="1" noResize="1" noEditPoints="1" noAdjustHandles="1" noChangeArrowheads="1" noChangeShapeType="1" noTextEdit="1"/>
              </p:cNvSpPr>
              <p:nvPr/>
            </p:nvSpPr>
            <p:spPr>
              <a:xfrm>
                <a:off x="4917441" y="2656053"/>
                <a:ext cx="2636106" cy="324191"/>
              </a:xfrm>
              <a:prstGeom prst="rect">
                <a:avLst/>
              </a:prstGeom>
              <a:blipFill>
                <a:blip r:embed="rId7"/>
                <a:stretch>
                  <a:fillRect l="-478" t="-7407" b="-18519"/>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9409CB45-5192-2D42-829B-EBA5091234F3}"/>
              </a:ext>
            </a:extLst>
          </p:cNvPr>
          <p:cNvSpPr txBox="1"/>
          <p:nvPr/>
        </p:nvSpPr>
        <p:spPr>
          <a:xfrm>
            <a:off x="4435667" y="2192498"/>
            <a:ext cx="4035913" cy="369332"/>
          </a:xfrm>
          <a:prstGeom prst="rect">
            <a:avLst/>
          </a:prstGeom>
          <a:noFill/>
        </p:spPr>
        <p:txBody>
          <a:bodyPr wrap="none" rtlCol="0">
            <a:spAutoFit/>
          </a:bodyPr>
          <a:lstStyle/>
          <a:p>
            <a:r>
              <a:rPr lang="en-US" dirty="0"/>
              <a:t>Perceptron learning rule (</a:t>
            </a:r>
            <a:r>
              <a:rPr lang="en-US" b="1" dirty="0"/>
              <a:t>weight update</a:t>
            </a:r>
            <a:r>
              <a:rPr lang="en-US" dirty="0"/>
              <a:t>)</a:t>
            </a:r>
          </a:p>
        </p:txBody>
      </p:sp>
      <p:sp>
        <p:nvSpPr>
          <p:cNvPr id="58" name="TextBox 57">
            <a:extLst>
              <a:ext uri="{FF2B5EF4-FFF2-40B4-BE49-F238E27FC236}">
                <a16:creationId xmlns:a16="http://schemas.microsoft.com/office/drawing/2014/main" id="{8185F4B6-F07A-0244-8E8A-F13F72286ADB}"/>
              </a:ext>
            </a:extLst>
          </p:cNvPr>
          <p:cNvSpPr txBox="1"/>
          <p:nvPr/>
        </p:nvSpPr>
        <p:spPr>
          <a:xfrm>
            <a:off x="3134475" y="3868615"/>
            <a:ext cx="5928605" cy="923330"/>
          </a:xfrm>
          <a:prstGeom prst="rect">
            <a:avLst/>
          </a:prstGeom>
          <a:noFill/>
        </p:spPr>
        <p:txBody>
          <a:bodyPr wrap="square" rtlCol="0">
            <a:spAutoFit/>
          </a:bodyPr>
          <a:lstStyle/>
          <a:p>
            <a:r>
              <a:rPr lang="en-US" dirty="0"/>
              <a:t>If the classes are linearly separable, Perceptron will converge to a solution:</a:t>
            </a:r>
          </a:p>
          <a:p>
            <a:r>
              <a:rPr lang="en-US" i="1" dirty="0"/>
              <a:t>Perceptron convergence theorem</a:t>
            </a:r>
          </a:p>
        </p:txBody>
      </p:sp>
      <p:sp>
        <p:nvSpPr>
          <p:cNvPr id="59" name="TextBox 58">
            <a:extLst>
              <a:ext uri="{FF2B5EF4-FFF2-40B4-BE49-F238E27FC236}">
                <a16:creationId xmlns:a16="http://schemas.microsoft.com/office/drawing/2014/main" id="{F457C0F5-A807-184E-A527-670E32290FB8}"/>
              </a:ext>
            </a:extLst>
          </p:cNvPr>
          <p:cNvSpPr txBox="1"/>
          <p:nvPr/>
        </p:nvSpPr>
        <p:spPr>
          <a:xfrm>
            <a:off x="6164837" y="4948144"/>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Tree>
    <p:extLst>
      <p:ext uri="{BB962C8B-B14F-4D97-AF65-F5344CB8AC3E}">
        <p14:creationId xmlns:p14="http://schemas.microsoft.com/office/powerpoint/2010/main" val="5277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From </a:t>
            </a:r>
            <a:r>
              <a:rPr lang="en-US" dirty="0" err="1"/>
              <a:t>Perceptrons</a:t>
            </a:r>
            <a:r>
              <a:rPr lang="en-US" dirty="0"/>
              <a:t> to MLPs</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FBDF69C3-CAC1-0F42-88CD-53D74E800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39" y="1556384"/>
            <a:ext cx="3037711" cy="3013979"/>
          </a:xfrm>
          <a:prstGeom prst="rect">
            <a:avLst/>
          </a:prstGeom>
        </p:spPr>
      </p:pic>
      <p:sp>
        <p:nvSpPr>
          <p:cNvPr id="9" name="TextBox 8">
            <a:extLst>
              <a:ext uri="{FF2B5EF4-FFF2-40B4-BE49-F238E27FC236}">
                <a16:creationId xmlns:a16="http://schemas.microsoft.com/office/drawing/2014/main" id="{B904B1CA-D997-B448-8986-873D55878DA6}"/>
              </a:ext>
            </a:extLst>
          </p:cNvPr>
          <p:cNvSpPr txBox="1"/>
          <p:nvPr/>
        </p:nvSpPr>
        <p:spPr>
          <a:xfrm>
            <a:off x="889479" y="1233249"/>
            <a:ext cx="3495637" cy="461665"/>
          </a:xfrm>
          <a:prstGeom prst="rect">
            <a:avLst/>
          </a:prstGeom>
          <a:noFill/>
        </p:spPr>
        <p:txBody>
          <a:bodyPr wrap="none" rtlCol="0">
            <a:spAutoFit/>
          </a:bodyPr>
          <a:lstStyle/>
          <a:p>
            <a:r>
              <a:rPr lang="en-US" dirty="0"/>
              <a:t>XOR classification problem</a:t>
            </a:r>
          </a:p>
        </p:txBody>
      </p:sp>
      <p:sp>
        <p:nvSpPr>
          <p:cNvPr id="10" name="TextBox 9">
            <a:extLst>
              <a:ext uri="{FF2B5EF4-FFF2-40B4-BE49-F238E27FC236}">
                <a16:creationId xmlns:a16="http://schemas.microsoft.com/office/drawing/2014/main" id="{B4366875-B443-A54D-B2AA-E279DD6E0E7B}"/>
              </a:ext>
            </a:extLst>
          </p:cNvPr>
          <p:cNvSpPr txBox="1"/>
          <p:nvPr/>
        </p:nvSpPr>
        <p:spPr>
          <a:xfrm>
            <a:off x="889479" y="4570363"/>
            <a:ext cx="3905877" cy="461665"/>
          </a:xfrm>
          <a:prstGeom prst="rect">
            <a:avLst/>
          </a:prstGeom>
          <a:noFill/>
        </p:spPr>
        <p:txBody>
          <a:bodyPr wrap="none" rtlCol="0">
            <a:spAutoFit/>
          </a:bodyPr>
          <a:lstStyle/>
          <a:p>
            <a:r>
              <a:rPr lang="en-US" dirty="0"/>
              <a:t>Perceptron can not solve this!</a:t>
            </a:r>
          </a:p>
        </p:txBody>
      </p:sp>
      <p:grpSp>
        <p:nvGrpSpPr>
          <p:cNvPr id="44" name="Group 43">
            <a:extLst>
              <a:ext uri="{FF2B5EF4-FFF2-40B4-BE49-F238E27FC236}">
                <a16:creationId xmlns:a16="http://schemas.microsoft.com/office/drawing/2014/main" id="{DE557B74-6CF9-6848-B043-405957CDCF9B}"/>
              </a:ext>
            </a:extLst>
          </p:cNvPr>
          <p:cNvGrpSpPr/>
          <p:nvPr/>
        </p:nvGrpSpPr>
        <p:grpSpPr>
          <a:xfrm>
            <a:off x="4694026" y="1428555"/>
            <a:ext cx="3560495" cy="3408168"/>
            <a:chOff x="4794529" y="1032167"/>
            <a:chExt cx="3937107" cy="3749328"/>
          </a:xfrm>
        </p:grpSpPr>
        <p:sp>
          <p:nvSpPr>
            <p:cNvPr id="45" name="TextBox 44">
              <a:extLst>
                <a:ext uri="{FF2B5EF4-FFF2-40B4-BE49-F238E27FC236}">
                  <a16:creationId xmlns:a16="http://schemas.microsoft.com/office/drawing/2014/main" id="{3A6E4191-36BC-BE48-A476-4A3416312F66}"/>
                </a:ext>
              </a:extLst>
            </p:cNvPr>
            <p:cNvSpPr txBox="1"/>
            <p:nvPr/>
          </p:nvSpPr>
          <p:spPr>
            <a:xfrm>
              <a:off x="7228981" y="2986088"/>
              <a:ext cx="1502655" cy="400110"/>
            </a:xfrm>
            <a:prstGeom prst="rect">
              <a:avLst/>
            </a:prstGeom>
            <a:noFill/>
          </p:spPr>
          <p:txBody>
            <a:bodyPr wrap="none" rtlCol="0">
              <a:spAutoFit/>
            </a:bodyPr>
            <a:lstStyle/>
            <a:p>
              <a:r>
                <a:rPr lang="en-US" sz="2000" dirty="0"/>
                <a:t>hidden layer</a:t>
              </a:r>
            </a:p>
          </p:txBody>
        </p:sp>
        <p:sp>
          <p:nvSpPr>
            <p:cNvPr id="46" name="Rounded Rectangle 45">
              <a:extLst>
                <a:ext uri="{FF2B5EF4-FFF2-40B4-BE49-F238E27FC236}">
                  <a16:creationId xmlns:a16="http://schemas.microsoft.com/office/drawing/2014/main" id="{1569E3BC-E898-3942-9269-3F2E2EFF0F48}"/>
                </a:ext>
              </a:extLst>
            </p:cNvPr>
            <p:cNvSpPr/>
            <p:nvPr/>
          </p:nvSpPr>
          <p:spPr>
            <a:xfrm>
              <a:off x="5580624" y="4362684"/>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911FD11-6777-084D-B166-033F376FB7E0}"/>
                </a:ext>
              </a:extLst>
            </p:cNvPr>
            <p:cNvSpPr txBox="1"/>
            <p:nvPr/>
          </p:nvSpPr>
          <p:spPr>
            <a:xfrm>
              <a:off x="5645981" y="4317917"/>
              <a:ext cx="421910" cy="461665"/>
            </a:xfrm>
            <a:prstGeom prst="rect">
              <a:avLst/>
            </a:prstGeom>
            <a:noFill/>
          </p:spPr>
          <p:txBody>
            <a:bodyPr wrap="none" rtlCol="0">
              <a:spAutoFit/>
            </a:bodyPr>
            <a:lstStyle/>
            <a:p>
              <a:r>
                <a:rPr lang="en-US" dirty="0"/>
                <a:t>x</a:t>
              </a:r>
              <a:r>
                <a:rPr lang="en-US" baseline="-25000" dirty="0"/>
                <a:t>1</a:t>
              </a:r>
            </a:p>
          </p:txBody>
        </p:sp>
        <p:sp>
          <p:nvSpPr>
            <p:cNvPr id="48" name="TextBox 47">
              <a:extLst>
                <a:ext uri="{FF2B5EF4-FFF2-40B4-BE49-F238E27FC236}">
                  <a16:creationId xmlns:a16="http://schemas.microsoft.com/office/drawing/2014/main" id="{01518734-DB5B-2B44-9011-69CDEFF6F5B5}"/>
                </a:ext>
              </a:extLst>
            </p:cNvPr>
            <p:cNvSpPr txBox="1"/>
            <p:nvPr/>
          </p:nvSpPr>
          <p:spPr>
            <a:xfrm>
              <a:off x="6679181" y="4319830"/>
              <a:ext cx="421910" cy="461665"/>
            </a:xfrm>
            <a:prstGeom prst="rect">
              <a:avLst/>
            </a:prstGeom>
            <a:noFill/>
          </p:spPr>
          <p:txBody>
            <a:bodyPr wrap="none" rtlCol="0">
              <a:spAutoFit/>
            </a:bodyPr>
            <a:lstStyle/>
            <a:p>
              <a:r>
                <a:rPr lang="en-US" dirty="0"/>
                <a:t>x</a:t>
              </a:r>
              <a:r>
                <a:rPr lang="en-US" baseline="-25000" dirty="0"/>
                <a:t>2</a:t>
              </a:r>
            </a:p>
          </p:txBody>
        </p:sp>
        <p:cxnSp>
          <p:nvCxnSpPr>
            <p:cNvPr id="49" name="Straight Arrow Connector 48">
              <a:extLst>
                <a:ext uri="{FF2B5EF4-FFF2-40B4-BE49-F238E27FC236}">
                  <a16:creationId xmlns:a16="http://schemas.microsoft.com/office/drawing/2014/main" id="{2685EE27-4F68-404E-A54A-F37FDB68325E}"/>
                </a:ext>
              </a:extLst>
            </p:cNvPr>
            <p:cNvCxnSpPr/>
            <p:nvPr/>
          </p:nvCxnSpPr>
          <p:spPr>
            <a:xfrm flipV="1">
              <a:off x="5856936" y="3543786"/>
              <a:ext cx="4319" cy="774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11C71A7-4695-1645-937A-DCBE413D2DB9}"/>
                </a:ext>
              </a:extLst>
            </p:cNvPr>
            <p:cNvCxnSpPr/>
            <p:nvPr/>
          </p:nvCxnSpPr>
          <p:spPr>
            <a:xfrm flipH="1" flipV="1">
              <a:off x="5861255" y="3543786"/>
              <a:ext cx="1028881" cy="776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D676BD3-63AB-F748-8CA3-A9789090A161}"/>
                </a:ext>
              </a:extLst>
            </p:cNvPr>
            <p:cNvSpPr txBox="1"/>
            <p:nvPr/>
          </p:nvSpPr>
          <p:spPr>
            <a:xfrm>
              <a:off x="7097132" y="4258510"/>
              <a:ext cx="1300677" cy="400110"/>
            </a:xfrm>
            <a:prstGeom prst="rect">
              <a:avLst/>
            </a:prstGeom>
            <a:noFill/>
          </p:spPr>
          <p:txBody>
            <a:bodyPr wrap="none" rtlCol="0">
              <a:spAutoFit/>
            </a:bodyPr>
            <a:lstStyle/>
            <a:p>
              <a:r>
                <a:rPr lang="en-US" sz="2000" dirty="0"/>
                <a:t>input layer</a:t>
              </a:r>
            </a:p>
          </p:txBody>
        </p:sp>
        <p:grpSp>
          <p:nvGrpSpPr>
            <p:cNvPr id="52" name="Group 51">
              <a:extLst>
                <a:ext uri="{FF2B5EF4-FFF2-40B4-BE49-F238E27FC236}">
                  <a16:creationId xmlns:a16="http://schemas.microsoft.com/office/drawing/2014/main" id="{347C6F54-B428-114D-9F35-CDF440EB5777}"/>
                </a:ext>
              </a:extLst>
            </p:cNvPr>
            <p:cNvGrpSpPr/>
            <p:nvPr/>
          </p:nvGrpSpPr>
          <p:grpSpPr>
            <a:xfrm>
              <a:off x="5516117" y="2875406"/>
              <a:ext cx="690276" cy="668380"/>
              <a:chOff x="5009237" y="2848243"/>
              <a:chExt cx="690276" cy="668380"/>
            </a:xfrm>
          </p:grpSpPr>
          <p:sp>
            <p:nvSpPr>
              <p:cNvPr id="74" name="Oval 73">
                <a:extLst>
                  <a:ext uri="{FF2B5EF4-FFF2-40B4-BE49-F238E27FC236}">
                    <a16:creationId xmlns:a16="http://schemas.microsoft.com/office/drawing/2014/main" id="{206CEE68-2C57-DE43-B922-BC217CBF22A2}"/>
                  </a:ext>
                </a:extLst>
              </p:cNvPr>
              <p:cNvSpPr/>
              <p:nvPr/>
            </p:nvSpPr>
            <p:spPr>
              <a:xfrm>
                <a:off x="5009237" y="284824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5" name="Straight Connector 74">
                <a:extLst>
                  <a:ext uri="{FF2B5EF4-FFF2-40B4-BE49-F238E27FC236}">
                    <a16:creationId xmlns:a16="http://schemas.microsoft.com/office/drawing/2014/main" id="{01A29887-092B-3D4E-A2CC-29F1C67709B2}"/>
                  </a:ext>
                </a:extLst>
              </p:cNvPr>
              <p:cNvCxnSpPr/>
              <p:nvPr/>
            </p:nvCxnSpPr>
            <p:spPr>
              <a:xfrm>
                <a:off x="5009237" y="318243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6E3DC81-19CE-C047-BF53-18C2789A9D40}"/>
                      </a:ext>
                    </a:extLst>
                  </p:cNvPr>
                  <p:cNvSpPr txBox="1"/>
                  <p:nvPr/>
                </p:nvSpPr>
                <p:spPr>
                  <a:xfrm>
                    <a:off x="5249101" y="316469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23" name="TextBox 122"/>
                  <p:cNvSpPr txBox="1">
                    <a:spLocks noRot="1" noChangeAspect="1" noMove="1" noResize="1" noEditPoints="1" noAdjustHandles="1" noChangeArrowheads="1" noChangeShapeType="1" noTextEdit="1"/>
                  </p:cNvSpPr>
                  <p:nvPr/>
                </p:nvSpPr>
                <p:spPr>
                  <a:xfrm>
                    <a:off x="5249101" y="3164696"/>
                    <a:ext cx="227450" cy="342853"/>
                  </a:xfrm>
                  <a:prstGeom prst="rect">
                    <a:avLst/>
                  </a:prstGeom>
                  <a:blipFill rotWithShape="0">
                    <a:blip r:embed="rId5"/>
                    <a:stretch>
                      <a:fillRect l="-32432" r="-32432" b="-14286"/>
                    </a:stretch>
                  </a:blipFill>
                </p:spPr>
                <p:txBody>
                  <a:bodyPr/>
                  <a:lstStyle/>
                  <a:p>
                    <a:r>
                      <a:rPr lang="en-US">
                        <a:noFill/>
                      </a:rPr>
                      <a:t> </a:t>
                    </a:r>
                  </a:p>
                </p:txBody>
              </p:sp>
            </mc:Fallback>
          </mc:AlternateContent>
        </p:grpSp>
        <p:sp>
          <p:nvSpPr>
            <p:cNvPr id="53" name="Oval 52">
              <a:extLst>
                <a:ext uri="{FF2B5EF4-FFF2-40B4-BE49-F238E27FC236}">
                  <a16:creationId xmlns:a16="http://schemas.microsoft.com/office/drawing/2014/main" id="{304773AE-F247-A94A-A2F6-0AF876AEDF51}"/>
                </a:ext>
              </a:extLst>
            </p:cNvPr>
            <p:cNvSpPr/>
            <p:nvPr/>
          </p:nvSpPr>
          <p:spPr>
            <a:xfrm>
              <a:off x="4794529" y="3863187"/>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54" name="TextBox 53">
              <a:extLst>
                <a:ext uri="{FF2B5EF4-FFF2-40B4-BE49-F238E27FC236}">
                  <a16:creationId xmlns:a16="http://schemas.microsoft.com/office/drawing/2014/main" id="{8489D858-DE93-CB42-8510-88D0F40D11E8}"/>
                </a:ext>
              </a:extLst>
            </p:cNvPr>
            <p:cNvSpPr txBox="1"/>
            <p:nvPr/>
          </p:nvSpPr>
          <p:spPr>
            <a:xfrm>
              <a:off x="4845563" y="3837555"/>
              <a:ext cx="346570" cy="461665"/>
            </a:xfrm>
            <a:prstGeom prst="rect">
              <a:avLst/>
            </a:prstGeom>
            <a:noFill/>
          </p:spPr>
          <p:txBody>
            <a:bodyPr wrap="none" rtlCol="0">
              <a:spAutoFit/>
            </a:bodyPr>
            <a:lstStyle/>
            <a:p>
              <a:r>
                <a:rPr lang="en-US" dirty="0"/>
                <a:t>1</a:t>
              </a:r>
              <a:endParaRPr lang="en-US" baseline="-25000" dirty="0"/>
            </a:p>
          </p:txBody>
        </p:sp>
        <p:cxnSp>
          <p:nvCxnSpPr>
            <p:cNvPr id="55" name="Straight Arrow Connector 54">
              <a:extLst>
                <a:ext uri="{FF2B5EF4-FFF2-40B4-BE49-F238E27FC236}">
                  <a16:creationId xmlns:a16="http://schemas.microsoft.com/office/drawing/2014/main" id="{8964A54F-B849-5D47-8BF6-4EEA20729D00}"/>
                </a:ext>
              </a:extLst>
            </p:cNvPr>
            <p:cNvCxnSpPr/>
            <p:nvPr/>
          </p:nvCxnSpPr>
          <p:spPr>
            <a:xfrm flipV="1">
              <a:off x="5144826" y="3445904"/>
              <a:ext cx="472380" cy="477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F4FD2DB7-CFD2-9F4E-A8F4-0E2758459176}"/>
                </a:ext>
              </a:extLst>
            </p:cNvPr>
            <p:cNvGrpSpPr/>
            <p:nvPr/>
          </p:nvGrpSpPr>
          <p:grpSpPr>
            <a:xfrm>
              <a:off x="6552307" y="2886575"/>
              <a:ext cx="690276" cy="668380"/>
              <a:chOff x="5901597" y="2889642"/>
              <a:chExt cx="690276" cy="668380"/>
            </a:xfrm>
          </p:grpSpPr>
          <p:sp>
            <p:nvSpPr>
              <p:cNvPr id="71" name="Oval 70">
                <a:extLst>
                  <a:ext uri="{FF2B5EF4-FFF2-40B4-BE49-F238E27FC236}">
                    <a16:creationId xmlns:a16="http://schemas.microsoft.com/office/drawing/2014/main" id="{CB1840ED-28A9-A14A-A80D-C32C904F4D1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2" name="Straight Connector 71">
                <a:extLst>
                  <a:ext uri="{FF2B5EF4-FFF2-40B4-BE49-F238E27FC236}">
                    <a16:creationId xmlns:a16="http://schemas.microsoft.com/office/drawing/2014/main" id="{A7AAC05C-C030-FD43-A983-44A77B0CA81F}"/>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3D6E68B-5AAE-034B-B674-3BF1806FFC05}"/>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6"/>
                    <a:stretch>
                      <a:fillRect l="-32432" r="-32432" b="-12281"/>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58BEEE0C-0864-E64B-BCC6-CF6ABC600C90}"/>
                </a:ext>
              </a:extLst>
            </p:cNvPr>
            <p:cNvGrpSpPr/>
            <p:nvPr/>
          </p:nvGrpSpPr>
          <p:grpSpPr>
            <a:xfrm>
              <a:off x="6051027" y="1526305"/>
              <a:ext cx="690275" cy="668381"/>
              <a:chOff x="4761904" y="2188853"/>
              <a:chExt cx="720000" cy="720000"/>
            </a:xfrm>
          </p:grpSpPr>
          <p:sp>
            <p:nvSpPr>
              <p:cNvPr id="68" name="Oval 67">
                <a:extLst>
                  <a:ext uri="{FF2B5EF4-FFF2-40B4-BE49-F238E27FC236}">
                    <a16:creationId xmlns:a16="http://schemas.microsoft.com/office/drawing/2014/main" id="{47D77E5D-2E82-E54E-B626-D10137E198C3}"/>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69" name="Straight Connector 68">
                <a:extLst>
                  <a:ext uri="{FF2B5EF4-FFF2-40B4-BE49-F238E27FC236}">
                    <a16:creationId xmlns:a16="http://schemas.microsoft.com/office/drawing/2014/main" id="{18C60D9A-B487-CF4E-9BC7-8A293FD59816}"/>
                  </a:ext>
                </a:extLst>
              </p:cNvPr>
              <p:cNvCxnSpPr/>
              <p:nvPr/>
            </p:nvCxnSpPr>
            <p:spPr>
              <a:xfrm>
                <a:off x="4761904" y="2548853"/>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5C00EA-0F5B-8047-86CC-DC3A99BCECDE}"/>
                      </a:ext>
                    </a:extLst>
                  </p:cNvPr>
                  <p:cNvSpPr txBox="1"/>
                  <p:nvPr/>
                </p:nvSpPr>
                <p:spPr>
                  <a:xfrm>
                    <a:off x="5022150" y="2529744"/>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5022150" y="2529744"/>
                    <a:ext cx="237244" cy="369332"/>
                  </a:xfrm>
                  <a:prstGeom prst="rect">
                    <a:avLst/>
                  </a:prstGeom>
                  <a:blipFill rotWithShape="0">
                    <a:blip r:embed="rId7"/>
                    <a:stretch>
                      <a:fillRect l="-32432" r="-32432" b="-12281"/>
                    </a:stretch>
                  </a:blipFill>
                </p:spPr>
                <p:txBody>
                  <a:bodyPr/>
                  <a:lstStyle/>
                  <a:p>
                    <a:r>
                      <a:rPr lang="en-US">
                        <a:noFill/>
                      </a:rPr>
                      <a:t> </a:t>
                    </a:r>
                  </a:p>
                </p:txBody>
              </p:sp>
            </mc:Fallback>
          </mc:AlternateContent>
        </p:grpSp>
        <p:cxnSp>
          <p:nvCxnSpPr>
            <p:cNvPr id="58" name="Straight Arrow Connector 57">
              <a:extLst>
                <a:ext uri="{FF2B5EF4-FFF2-40B4-BE49-F238E27FC236}">
                  <a16:creationId xmlns:a16="http://schemas.microsoft.com/office/drawing/2014/main" id="{678F2166-F9B9-6C41-AF26-D41ADE0B59A8}"/>
                </a:ext>
              </a:extLst>
            </p:cNvPr>
            <p:cNvCxnSpPr/>
            <p:nvPr/>
          </p:nvCxnSpPr>
          <p:spPr>
            <a:xfrm flipV="1">
              <a:off x="5861255" y="2185608"/>
              <a:ext cx="552999" cy="689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0660224-B2DA-1E4F-BB42-74C94D3CC6FE}"/>
                </a:ext>
              </a:extLst>
            </p:cNvPr>
            <p:cNvCxnSpPr/>
            <p:nvPr/>
          </p:nvCxnSpPr>
          <p:spPr>
            <a:xfrm flipH="1" flipV="1">
              <a:off x="6396165" y="2194684"/>
              <a:ext cx="501280" cy="691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903BB89-030D-624F-9BD1-AC1FCF9C5978}"/>
                </a:ext>
              </a:extLst>
            </p:cNvPr>
            <p:cNvCxnSpPr/>
            <p:nvPr/>
          </p:nvCxnSpPr>
          <p:spPr>
            <a:xfrm flipV="1">
              <a:off x="5856936" y="3554955"/>
              <a:ext cx="1040509" cy="762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599ECC94-4603-6B46-B14B-359BAD711370}"/>
                </a:ext>
              </a:extLst>
            </p:cNvPr>
            <p:cNvCxnSpPr/>
            <p:nvPr/>
          </p:nvCxnSpPr>
          <p:spPr>
            <a:xfrm flipV="1">
              <a:off x="6890136" y="3545881"/>
              <a:ext cx="15760" cy="77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C4E3720-43D3-B247-A216-F29D5ECD544B}"/>
                </a:ext>
              </a:extLst>
            </p:cNvPr>
            <p:cNvCxnSpPr/>
            <p:nvPr/>
          </p:nvCxnSpPr>
          <p:spPr>
            <a:xfrm flipV="1">
              <a:off x="5144826" y="3554955"/>
              <a:ext cx="1752619" cy="368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F64C49EF-7122-B747-9953-256BE98E0317}"/>
                </a:ext>
              </a:extLst>
            </p:cNvPr>
            <p:cNvSpPr/>
            <p:nvPr/>
          </p:nvSpPr>
          <p:spPr>
            <a:xfrm>
              <a:off x="4802949" y="2652581"/>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4" name="TextBox 63">
              <a:extLst>
                <a:ext uri="{FF2B5EF4-FFF2-40B4-BE49-F238E27FC236}">
                  <a16:creationId xmlns:a16="http://schemas.microsoft.com/office/drawing/2014/main" id="{EDBE5BC1-9CFB-D346-9A92-29637572810E}"/>
                </a:ext>
              </a:extLst>
            </p:cNvPr>
            <p:cNvSpPr txBox="1"/>
            <p:nvPr/>
          </p:nvSpPr>
          <p:spPr>
            <a:xfrm>
              <a:off x="4849737" y="2653895"/>
              <a:ext cx="346570" cy="461665"/>
            </a:xfrm>
            <a:prstGeom prst="rect">
              <a:avLst/>
            </a:prstGeom>
            <a:noFill/>
          </p:spPr>
          <p:txBody>
            <a:bodyPr wrap="none" rtlCol="0">
              <a:spAutoFit/>
            </a:bodyPr>
            <a:lstStyle/>
            <a:p>
              <a:r>
                <a:rPr lang="en-US" dirty="0"/>
                <a:t>1</a:t>
              </a:r>
              <a:endParaRPr lang="en-US" baseline="-25000" dirty="0"/>
            </a:p>
          </p:txBody>
        </p:sp>
        <p:cxnSp>
          <p:nvCxnSpPr>
            <p:cNvPr id="65" name="Straight Arrow Connector 64">
              <a:extLst>
                <a:ext uri="{FF2B5EF4-FFF2-40B4-BE49-F238E27FC236}">
                  <a16:creationId xmlns:a16="http://schemas.microsoft.com/office/drawing/2014/main" id="{4ACFE8EA-901B-B44D-BF12-BEA1C9EEBDE9}"/>
                </a:ext>
              </a:extLst>
            </p:cNvPr>
            <p:cNvCxnSpPr/>
            <p:nvPr/>
          </p:nvCxnSpPr>
          <p:spPr>
            <a:xfrm flipV="1">
              <a:off x="5153246" y="2200921"/>
              <a:ext cx="1219002" cy="511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66C401A-9077-4B4B-9E26-7B1A52888B06}"/>
                </a:ext>
              </a:extLst>
            </p:cNvPr>
            <p:cNvCxnSpPr/>
            <p:nvPr/>
          </p:nvCxnSpPr>
          <p:spPr>
            <a:xfrm flipH="1" flipV="1">
              <a:off x="6409408" y="1032167"/>
              <a:ext cx="1" cy="481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24D5547F-A8BB-1B4F-96DD-E06E9BB7F9F6}"/>
                </a:ext>
              </a:extLst>
            </p:cNvPr>
            <p:cNvSpPr txBox="1"/>
            <p:nvPr/>
          </p:nvSpPr>
          <p:spPr>
            <a:xfrm>
              <a:off x="6777480" y="1596304"/>
              <a:ext cx="1497846" cy="400110"/>
            </a:xfrm>
            <a:prstGeom prst="rect">
              <a:avLst/>
            </a:prstGeom>
            <a:noFill/>
          </p:spPr>
          <p:txBody>
            <a:bodyPr wrap="none" rtlCol="0">
              <a:spAutoFit/>
            </a:bodyPr>
            <a:lstStyle/>
            <a:p>
              <a:r>
                <a:rPr lang="en-US" sz="2000"/>
                <a:t>output layer</a:t>
              </a:r>
              <a:endParaRPr lang="en-US" sz="2000" dirty="0"/>
            </a:p>
          </p:txBody>
        </p:sp>
      </p:grpSp>
      <p:grpSp>
        <p:nvGrpSpPr>
          <p:cNvPr id="77" name="Group 76">
            <a:extLst>
              <a:ext uri="{FF2B5EF4-FFF2-40B4-BE49-F238E27FC236}">
                <a16:creationId xmlns:a16="http://schemas.microsoft.com/office/drawing/2014/main" id="{719ED4B4-601F-5E4F-8C90-5CFCFA804303}"/>
              </a:ext>
            </a:extLst>
          </p:cNvPr>
          <p:cNvGrpSpPr/>
          <p:nvPr/>
        </p:nvGrpSpPr>
        <p:grpSpPr>
          <a:xfrm>
            <a:off x="6013120" y="1936771"/>
            <a:ext cx="282619" cy="177901"/>
            <a:chOff x="5648448" y="2687141"/>
            <a:chExt cx="471916" cy="299127"/>
          </a:xfrm>
        </p:grpSpPr>
        <p:cxnSp>
          <p:nvCxnSpPr>
            <p:cNvPr id="78" name="Straight Connector 77">
              <a:extLst>
                <a:ext uri="{FF2B5EF4-FFF2-40B4-BE49-F238E27FC236}">
                  <a16:creationId xmlns:a16="http://schemas.microsoft.com/office/drawing/2014/main" id="{B1DCF205-570B-4140-8941-CFF04D9967A7}"/>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3E552556-5B9D-DC48-99D5-37AB61ED8AE8}"/>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5B3CBA8-5CBF-774F-872E-B54307FD2F86}"/>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9861E72A-1DAF-DF46-84A4-CEA9083F0F98}"/>
              </a:ext>
            </a:extLst>
          </p:cNvPr>
          <p:cNvGrpSpPr/>
          <p:nvPr/>
        </p:nvGrpSpPr>
        <p:grpSpPr>
          <a:xfrm>
            <a:off x="5486582" y="3168369"/>
            <a:ext cx="282619" cy="177901"/>
            <a:chOff x="5648448" y="2687141"/>
            <a:chExt cx="471916" cy="299127"/>
          </a:xfrm>
        </p:grpSpPr>
        <p:cxnSp>
          <p:nvCxnSpPr>
            <p:cNvPr id="82" name="Straight Connector 81">
              <a:extLst>
                <a:ext uri="{FF2B5EF4-FFF2-40B4-BE49-F238E27FC236}">
                  <a16:creationId xmlns:a16="http://schemas.microsoft.com/office/drawing/2014/main" id="{0D1A5009-0D1A-0B45-AA82-8C8350104D6D}"/>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983E36F4-3AA9-2E40-ABCF-7A356E2A7C8D}"/>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FF91023-6BF3-B642-ADAE-1B1AF4CAA253}"/>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grpSp>
        <p:nvGrpSpPr>
          <p:cNvPr id="85" name="Group 84">
            <a:extLst>
              <a:ext uri="{FF2B5EF4-FFF2-40B4-BE49-F238E27FC236}">
                <a16:creationId xmlns:a16="http://schemas.microsoft.com/office/drawing/2014/main" id="{CDD5F195-2FED-3548-90D4-2636F954C154}"/>
              </a:ext>
            </a:extLst>
          </p:cNvPr>
          <p:cNvGrpSpPr/>
          <p:nvPr/>
        </p:nvGrpSpPr>
        <p:grpSpPr>
          <a:xfrm>
            <a:off x="6448324" y="3189221"/>
            <a:ext cx="282619" cy="177901"/>
            <a:chOff x="5648448" y="2687141"/>
            <a:chExt cx="471916" cy="299127"/>
          </a:xfrm>
        </p:grpSpPr>
        <p:cxnSp>
          <p:nvCxnSpPr>
            <p:cNvPr id="86" name="Straight Connector 85">
              <a:extLst>
                <a:ext uri="{FF2B5EF4-FFF2-40B4-BE49-F238E27FC236}">
                  <a16:creationId xmlns:a16="http://schemas.microsoft.com/office/drawing/2014/main" id="{3D2F3BA1-3001-344B-BA16-8637961D4843}"/>
                </a:ext>
              </a:extLst>
            </p:cNvPr>
            <p:cNvCxnSpPr/>
            <p:nvPr/>
          </p:nvCxnSpPr>
          <p:spPr>
            <a:xfrm>
              <a:off x="5868364" y="2687141"/>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B91A98A-EB10-C040-A91C-BCA6451367BF}"/>
                </a:ext>
              </a:extLst>
            </p:cNvPr>
            <p:cNvCxnSpPr/>
            <p:nvPr/>
          </p:nvCxnSpPr>
          <p:spPr>
            <a:xfrm>
              <a:off x="5891514" y="2687141"/>
              <a:ext cx="0" cy="299127"/>
            </a:xfrm>
            <a:prstGeom prst="line">
              <a:avLst/>
            </a:prstGeom>
            <a:ln w="50800"/>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6EF9BAF8-EDD4-CD45-B707-734ED8ED8071}"/>
                </a:ext>
              </a:extLst>
            </p:cNvPr>
            <p:cNvCxnSpPr/>
            <p:nvPr/>
          </p:nvCxnSpPr>
          <p:spPr>
            <a:xfrm>
              <a:off x="5648448" y="2986268"/>
              <a:ext cx="252000" cy="0"/>
            </a:xfrm>
            <a:prstGeom prst="line">
              <a:avLst/>
            </a:prstGeom>
            <a:ln w="50800"/>
          </p:spPr>
          <p:style>
            <a:lnRef idx="2">
              <a:schemeClr val="accent1"/>
            </a:lnRef>
            <a:fillRef idx="0">
              <a:schemeClr val="accent1"/>
            </a:fillRef>
            <a:effectRef idx="1">
              <a:schemeClr val="accent1"/>
            </a:effectRef>
            <a:fontRef idx="minor">
              <a:schemeClr val="tx1"/>
            </a:fontRef>
          </p:style>
        </p:cxnSp>
      </p:grpSp>
      <p:sp>
        <p:nvSpPr>
          <p:cNvPr id="89" name="TextBox 88">
            <a:extLst>
              <a:ext uri="{FF2B5EF4-FFF2-40B4-BE49-F238E27FC236}">
                <a16:creationId xmlns:a16="http://schemas.microsoft.com/office/drawing/2014/main" id="{84C20A8D-160B-8A4E-ABD4-C16ED729E4D4}"/>
              </a:ext>
            </a:extLst>
          </p:cNvPr>
          <p:cNvSpPr txBox="1"/>
          <p:nvPr/>
        </p:nvSpPr>
        <p:spPr>
          <a:xfrm>
            <a:off x="5018429" y="1033674"/>
            <a:ext cx="3039294" cy="461665"/>
          </a:xfrm>
          <a:prstGeom prst="rect">
            <a:avLst/>
          </a:prstGeom>
          <a:noFill/>
        </p:spPr>
        <p:txBody>
          <a:bodyPr wrap="none" rtlCol="0">
            <a:spAutoFit/>
          </a:bodyPr>
          <a:lstStyle/>
          <a:p>
            <a:r>
              <a:rPr lang="en-US" b="1" dirty="0" err="1"/>
              <a:t>MultiLayer</a:t>
            </a:r>
            <a:r>
              <a:rPr lang="en-US" b="1" dirty="0"/>
              <a:t> Perceptron</a:t>
            </a:r>
          </a:p>
        </p:txBody>
      </p:sp>
      <p:sp>
        <p:nvSpPr>
          <p:cNvPr id="90" name="TextBox 89">
            <a:extLst>
              <a:ext uri="{FF2B5EF4-FFF2-40B4-BE49-F238E27FC236}">
                <a16:creationId xmlns:a16="http://schemas.microsoft.com/office/drawing/2014/main" id="{2205A2E5-9B96-DA4C-9A31-8FE1804E71F3}"/>
              </a:ext>
            </a:extLst>
          </p:cNvPr>
          <p:cNvSpPr txBox="1"/>
          <p:nvPr/>
        </p:nvSpPr>
        <p:spPr>
          <a:xfrm>
            <a:off x="6164037" y="4985460"/>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Tree>
    <p:extLst>
      <p:ext uri="{BB962C8B-B14F-4D97-AF65-F5344CB8AC3E}">
        <p14:creationId xmlns:p14="http://schemas.microsoft.com/office/powerpoint/2010/main" val="15452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55875"/>
            <a:ext cx="7863528" cy="1794966"/>
          </a:xfrm>
        </p:spPr>
        <p:txBody>
          <a:bodyPr/>
          <a:lstStyle/>
          <a:p>
            <a:pPr>
              <a:buFont typeface="Arial" charset="0"/>
              <a:buChar char="•"/>
            </a:pPr>
            <a:r>
              <a:rPr lang="en-US" dirty="0"/>
              <a:t>Normalization of the output (prevent outputs to explode due to the cascading effect).</a:t>
            </a:r>
          </a:p>
          <a:p>
            <a:pPr>
              <a:buFont typeface="Arial" charset="0"/>
              <a:buChar char="•"/>
            </a:pPr>
            <a:r>
              <a:rPr lang="en-US" dirty="0"/>
              <a:t>This allows neural networks to learn complex patterns and deal with variability in the data.</a:t>
            </a:r>
          </a:p>
          <a:p>
            <a:pPr>
              <a:buFont typeface="Arial" charset="0"/>
              <a:buChar char="•"/>
            </a:pPr>
            <a:r>
              <a:rPr lang="en-US" dirty="0"/>
              <a:t>Decision making at the output of a neuron.</a:t>
            </a:r>
          </a:p>
          <a:p>
            <a:endParaRPr lang="en-US" dirty="0"/>
          </a:p>
        </p:txBody>
      </p:sp>
      <p:sp>
        <p:nvSpPr>
          <p:cNvPr id="3" name="Text Placeholder 2"/>
          <p:cNvSpPr>
            <a:spLocks noGrp="1"/>
          </p:cNvSpPr>
          <p:nvPr>
            <p:ph type="body" sz="quarter" idx="10"/>
          </p:nvPr>
        </p:nvSpPr>
        <p:spPr/>
        <p:txBody>
          <a:bodyPr/>
          <a:lstStyle/>
          <a:p>
            <a:r>
              <a:rPr lang="en-US" dirty="0"/>
              <a:t>Day 09 Activation functions</a:t>
            </a:r>
          </a:p>
        </p:txBody>
      </p:sp>
      <p:sp>
        <p:nvSpPr>
          <p:cNvPr id="4" name="Text Placeholder 3"/>
          <p:cNvSpPr>
            <a:spLocks noGrp="1"/>
          </p:cNvSpPr>
          <p:nvPr>
            <p:ph type="body" sz="quarter" idx="12"/>
          </p:nvPr>
        </p:nvSpPr>
        <p:spPr>
          <a:xfrm>
            <a:off x="463176" y="1130904"/>
            <a:ext cx="6950075" cy="216647"/>
          </a:xfrm>
        </p:spPr>
        <p:txBody>
          <a:bodyPr/>
          <a:lstStyle/>
          <a:p>
            <a:r>
              <a:rPr lang="en-US" dirty="0"/>
              <a:t>Idea: Transformation the output of a neuron by a nonlinear function.</a:t>
            </a:r>
          </a:p>
          <a:p>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79D519B8-02CE-8444-B2AB-FD7CFEBC4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315" y="2280529"/>
            <a:ext cx="6241370" cy="2758822"/>
          </a:xfrm>
          <a:prstGeom prst="rect">
            <a:avLst/>
          </a:prstGeom>
        </p:spPr>
      </p:pic>
    </p:spTree>
    <p:extLst>
      <p:ext uri="{BB962C8B-B14F-4D97-AF65-F5344CB8AC3E}">
        <p14:creationId xmlns:p14="http://schemas.microsoft.com/office/powerpoint/2010/main" val="35130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Multilayer </a:t>
            </a:r>
            <a:r>
              <a:rPr lang="en-US" dirty="0" err="1"/>
              <a:t>Perceptrons</a:t>
            </a:r>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Box 7">
            <a:extLst>
              <a:ext uri="{FF2B5EF4-FFF2-40B4-BE49-F238E27FC236}">
                <a16:creationId xmlns:a16="http://schemas.microsoft.com/office/drawing/2014/main" id="{78138F29-27A4-A04D-994E-4AEDA3664CB6}"/>
              </a:ext>
            </a:extLst>
          </p:cNvPr>
          <p:cNvSpPr txBox="1"/>
          <p:nvPr/>
        </p:nvSpPr>
        <p:spPr>
          <a:xfrm>
            <a:off x="3895318" y="2797138"/>
            <a:ext cx="1235850" cy="356537"/>
          </a:xfrm>
          <a:prstGeom prst="rect">
            <a:avLst/>
          </a:prstGeom>
          <a:noFill/>
        </p:spPr>
        <p:txBody>
          <a:bodyPr wrap="none" rtlCol="0">
            <a:spAutoFit/>
          </a:bodyPr>
          <a:lstStyle/>
          <a:p>
            <a:r>
              <a:rPr lang="en-US" sz="2000" dirty="0"/>
              <a:t>hidden layer</a:t>
            </a:r>
          </a:p>
        </p:txBody>
      </p:sp>
      <p:sp>
        <p:nvSpPr>
          <p:cNvPr id="9" name="TextBox 8">
            <a:extLst>
              <a:ext uri="{FF2B5EF4-FFF2-40B4-BE49-F238E27FC236}">
                <a16:creationId xmlns:a16="http://schemas.microsoft.com/office/drawing/2014/main" id="{40C8C0F2-9E8B-6645-B726-FD64CA95731A}"/>
              </a:ext>
            </a:extLst>
          </p:cNvPr>
          <p:cNvSpPr txBox="1"/>
          <p:nvPr/>
        </p:nvSpPr>
        <p:spPr>
          <a:xfrm>
            <a:off x="3216969" y="4114067"/>
            <a:ext cx="1293068" cy="400110"/>
          </a:xfrm>
          <a:prstGeom prst="rect">
            <a:avLst/>
          </a:prstGeom>
          <a:noFill/>
        </p:spPr>
        <p:txBody>
          <a:bodyPr wrap="square" rtlCol="0">
            <a:spAutoFit/>
          </a:bodyPr>
          <a:lstStyle/>
          <a:p>
            <a:r>
              <a:rPr lang="en-US" sz="2000" dirty="0"/>
              <a:t>input layer</a:t>
            </a:r>
          </a:p>
        </p:txBody>
      </p:sp>
      <p:sp>
        <p:nvSpPr>
          <p:cNvPr id="10" name="TextBox 9">
            <a:extLst>
              <a:ext uri="{FF2B5EF4-FFF2-40B4-BE49-F238E27FC236}">
                <a16:creationId xmlns:a16="http://schemas.microsoft.com/office/drawing/2014/main" id="{FA6B8809-5B25-9841-A772-6A49E29E9E94}"/>
              </a:ext>
            </a:extLst>
          </p:cNvPr>
          <p:cNvSpPr txBox="1"/>
          <p:nvPr/>
        </p:nvSpPr>
        <p:spPr>
          <a:xfrm>
            <a:off x="3895318" y="1598361"/>
            <a:ext cx="1231895" cy="356537"/>
          </a:xfrm>
          <a:prstGeom prst="rect">
            <a:avLst/>
          </a:prstGeom>
          <a:noFill/>
        </p:spPr>
        <p:txBody>
          <a:bodyPr wrap="none" rtlCol="0">
            <a:spAutoFit/>
          </a:bodyPr>
          <a:lstStyle/>
          <a:p>
            <a:r>
              <a:rPr lang="en-US" sz="2000" dirty="0"/>
              <a:t>output layer</a:t>
            </a:r>
          </a:p>
        </p:txBody>
      </p:sp>
      <p:grpSp>
        <p:nvGrpSpPr>
          <p:cNvPr id="11" name="Group 10">
            <a:extLst>
              <a:ext uri="{FF2B5EF4-FFF2-40B4-BE49-F238E27FC236}">
                <a16:creationId xmlns:a16="http://schemas.microsoft.com/office/drawing/2014/main" id="{FBAAEB64-12BE-9040-BD5C-BAB53E05F747}"/>
              </a:ext>
            </a:extLst>
          </p:cNvPr>
          <p:cNvGrpSpPr/>
          <p:nvPr/>
        </p:nvGrpSpPr>
        <p:grpSpPr>
          <a:xfrm>
            <a:off x="182435" y="1177392"/>
            <a:ext cx="3479800" cy="3271199"/>
            <a:chOff x="265367" y="1084026"/>
            <a:chExt cx="3794213" cy="3691174"/>
          </a:xfrm>
        </p:grpSpPr>
        <p:grpSp>
          <p:nvGrpSpPr>
            <p:cNvPr id="12" name="Group 11">
              <a:extLst>
                <a:ext uri="{FF2B5EF4-FFF2-40B4-BE49-F238E27FC236}">
                  <a16:creationId xmlns:a16="http://schemas.microsoft.com/office/drawing/2014/main" id="{CBEE73E0-D3B0-D949-8A1F-9F6BE12F13A7}"/>
                </a:ext>
              </a:extLst>
            </p:cNvPr>
            <p:cNvGrpSpPr/>
            <p:nvPr/>
          </p:nvGrpSpPr>
          <p:grpSpPr>
            <a:xfrm>
              <a:off x="1756636" y="2736484"/>
              <a:ext cx="567713" cy="595592"/>
              <a:chOff x="5901597" y="2889642"/>
              <a:chExt cx="690276" cy="668380"/>
            </a:xfrm>
          </p:grpSpPr>
          <p:sp>
            <p:nvSpPr>
              <p:cNvPr id="84" name="Oval 83">
                <a:extLst>
                  <a:ext uri="{FF2B5EF4-FFF2-40B4-BE49-F238E27FC236}">
                    <a16:creationId xmlns:a16="http://schemas.microsoft.com/office/drawing/2014/main" id="{FF6FD540-E801-3A4D-BAE8-0C5FF0E7B4D0}"/>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85" name="Straight Connector 84">
                <a:extLst>
                  <a:ext uri="{FF2B5EF4-FFF2-40B4-BE49-F238E27FC236}">
                    <a16:creationId xmlns:a16="http://schemas.microsoft.com/office/drawing/2014/main" id="{C072BF9A-6D72-6846-8EC5-490A78B78F2B}"/>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56B68B0-0E20-5D48-9E6C-2F04DCBB35A5}"/>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2432" r="-32432"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2B53D8C1-96D1-7D49-962D-0D2F40C6D5B7}"/>
                </a:ext>
              </a:extLst>
            </p:cNvPr>
            <p:cNvGrpSpPr/>
            <p:nvPr/>
          </p:nvGrpSpPr>
          <p:grpSpPr>
            <a:xfrm>
              <a:off x="3491867" y="2801116"/>
              <a:ext cx="567713" cy="595592"/>
              <a:chOff x="5901597" y="2889642"/>
              <a:chExt cx="690276" cy="668380"/>
            </a:xfrm>
          </p:grpSpPr>
          <p:sp>
            <p:nvSpPr>
              <p:cNvPr id="81" name="Oval 80">
                <a:extLst>
                  <a:ext uri="{FF2B5EF4-FFF2-40B4-BE49-F238E27FC236}">
                    <a16:creationId xmlns:a16="http://schemas.microsoft.com/office/drawing/2014/main" id="{A5A4AB81-2E72-084B-9257-0C0F06877189}"/>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82" name="Straight Connector 81">
                <a:extLst>
                  <a:ext uri="{FF2B5EF4-FFF2-40B4-BE49-F238E27FC236}">
                    <a16:creationId xmlns:a16="http://schemas.microsoft.com/office/drawing/2014/main" id="{5BCBA051-6BA8-3844-A159-B51CC577EE53}"/>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3BB5D21-0021-D64A-9221-9F476C4AD2DE}"/>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5"/>
                    <a:stretch>
                      <a:fillRect l="-32432" r="-32432" b="-14286"/>
                    </a:stretch>
                  </a:blipFill>
                </p:spPr>
                <p:txBody>
                  <a:bodyPr/>
                  <a:lstStyle/>
                  <a:p>
                    <a:r>
                      <a:rPr lang="en-US">
                        <a:noFill/>
                      </a:rPr>
                      <a:t> </a:t>
                    </a:r>
                  </a:p>
                </p:txBody>
              </p:sp>
            </mc:Fallback>
          </mc:AlternateContent>
        </p:grpSp>
        <p:sp>
          <p:nvSpPr>
            <p:cNvPr id="14" name="Oval 13">
              <a:extLst>
                <a:ext uri="{FF2B5EF4-FFF2-40B4-BE49-F238E27FC236}">
                  <a16:creationId xmlns:a16="http://schemas.microsoft.com/office/drawing/2014/main" id="{50F91CD5-FBD9-624D-8AA2-38DBF90BC9DB}"/>
                </a:ext>
              </a:extLst>
            </p:cNvPr>
            <p:cNvSpPr/>
            <p:nvPr/>
          </p:nvSpPr>
          <p:spPr>
            <a:xfrm>
              <a:off x="2622791" y="2801116"/>
              <a:ext cx="567713" cy="595592"/>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5" name="Oval 14">
              <a:extLst>
                <a:ext uri="{FF2B5EF4-FFF2-40B4-BE49-F238E27FC236}">
                  <a16:creationId xmlns:a16="http://schemas.microsoft.com/office/drawing/2014/main" id="{95B2A865-0018-BA42-8418-F344AD802242}"/>
                </a:ext>
              </a:extLst>
            </p:cNvPr>
            <p:cNvSpPr/>
            <p:nvPr/>
          </p:nvSpPr>
          <p:spPr>
            <a:xfrm>
              <a:off x="904428" y="2726531"/>
              <a:ext cx="567713" cy="595592"/>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6" name="Rounded Rectangle 15">
              <a:extLst>
                <a:ext uri="{FF2B5EF4-FFF2-40B4-BE49-F238E27FC236}">
                  <a16:creationId xmlns:a16="http://schemas.microsoft.com/office/drawing/2014/main" id="{4770C2B7-B913-4B44-BF47-E1048AEA31C1}"/>
                </a:ext>
              </a:extLst>
            </p:cNvPr>
            <p:cNvSpPr/>
            <p:nvPr/>
          </p:nvSpPr>
          <p:spPr>
            <a:xfrm>
              <a:off x="1898782" y="4401999"/>
              <a:ext cx="1231907" cy="371497"/>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8381D3-655C-9E44-AA4E-16C479363570}"/>
                </a:ext>
              </a:extLst>
            </p:cNvPr>
            <p:cNvSpPr txBox="1"/>
            <p:nvPr/>
          </p:nvSpPr>
          <p:spPr>
            <a:xfrm>
              <a:off x="1952535" y="4362107"/>
              <a:ext cx="346997" cy="411388"/>
            </a:xfrm>
            <a:prstGeom prst="rect">
              <a:avLst/>
            </a:prstGeom>
            <a:noFill/>
          </p:spPr>
          <p:txBody>
            <a:bodyPr wrap="none" rtlCol="0">
              <a:spAutoFit/>
            </a:bodyPr>
            <a:lstStyle/>
            <a:p>
              <a:r>
                <a:rPr lang="en-US" dirty="0"/>
                <a:t>x</a:t>
              </a:r>
              <a:r>
                <a:rPr lang="en-US" baseline="-25000" dirty="0"/>
                <a:t>1</a:t>
              </a:r>
            </a:p>
          </p:txBody>
        </p:sp>
        <p:sp>
          <p:nvSpPr>
            <p:cNvPr id="18" name="TextBox 17">
              <a:extLst>
                <a:ext uri="{FF2B5EF4-FFF2-40B4-BE49-F238E27FC236}">
                  <a16:creationId xmlns:a16="http://schemas.microsoft.com/office/drawing/2014/main" id="{F8F29AC0-AA7C-394E-BFE1-1DEA44A103B4}"/>
                </a:ext>
              </a:extLst>
            </p:cNvPr>
            <p:cNvSpPr txBox="1"/>
            <p:nvPr/>
          </p:nvSpPr>
          <p:spPr>
            <a:xfrm>
              <a:off x="2802284" y="4363812"/>
              <a:ext cx="346997" cy="411388"/>
            </a:xfrm>
            <a:prstGeom prst="rect">
              <a:avLst/>
            </a:prstGeom>
            <a:noFill/>
          </p:spPr>
          <p:txBody>
            <a:bodyPr wrap="none" rtlCol="0">
              <a:spAutoFit/>
            </a:bodyPr>
            <a:lstStyle/>
            <a:p>
              <a:r>
                <a:rPr lang="en-US" dirty="0"/>
                <a:t>x</a:t>
              </a:r>
              <a:r>
                <a:rPr lang="en-US" baseline="-25000" dirty="0"/>
                <a:t>2</a:t>
              </a:r>
            </a:p>
          </p:txBody>
        </p:sp>
        <p:cxnSp>
          <p:nvCxnSpPr>
            <p:cNvPr id="19" name="Straight Arrow Connector 18">
              <a:extLst>
                <a:ext uri="{FF2B5EF4-FFF2-40B4-BE49-F238E27FC236}">
                  <a16:creationId xmlns:a16="http://schemas.microsoft.com/office/drawing/2014/main" id="{B03FB985-2F42-1A43-AAF9-4B2D248CFA30}"/>
                </a:ext>
              </a:extLst>
            </p:cNvPr>
            <p:cNvCxnSpPr>
              <a:stCxn id="17" idx="0"/>
            </p:cNvCxnSpPr>
            <p:nvPr/>
          </p:nvCxnSpPr>
          <p:spPr>
            <a:xfrm flipH="1" flipV="1">
              <a:off x="1188284" y="3322123"/>
              <a:ext cx="937749" cy="103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1DF0682-55AC-6143-A810-95DB364D25FB}"/>
                </a:ext>
              </a:extLst>
            </p:cNvPr>
            <p:cNvCxnSpPr>
              <a:stCxn id="18" idx="0"/>
            </p:cNvCxnSpPr>
            <p:nvPr/>
          </p:nvCxnSpPr>
          <p:spPr>
            <a:xfrm flipH="1" flipV="1">
              <a:off x="1188285" y="3322123"/>
              <a:ext cx="1787498" cy="1041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6B2C76F-4169-C745-99D1-F209EBF00926}"/>
                </a:ext>
              </a:extLst>
            </p:cNvPr>
            <p:cNvCxnSpPr/>
            <p:nvPr/>
          </p:nvCxnSpPr>
          <p:spPr>
            <a:xfrm>
              <a:off x="904428" y="3024327"/>
              <a:ext cx="56771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4AB25F-332E-654F-9DDF-E9A48D3D82E6}"/>
                    </a:ext>
                  </a:extLst>
                </p:cNvPr>
                <p:cNvSpPr txBox="1"/>
                <p:nvPr/>
              </p:nvSpPr>
              <p:spPr>
                <a:xfrm>
                  <a:off x="1101702" y="3008521"/>
                  <a:ext cx="187065" cy="305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101702" y="3008521"/>
                  <a:ext cx="187065" cy="305515"/>
                </a:xfrm>
                <a:prstGeom prst="rect">
                  <a:avLst/>
                </a:prstGeom>
                <a:blipFill rotWithShape="0">
                  <a:blip r:embed="rId6"/>
                  <a:stretch>
                    <a:fillRect l="-50000" r="-53333" b="-28000"/>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CA50FFEC-DD58-7F4E-8CB4-31C805D13A66}"/>
                </a:ext>
              </a:extLst>
            </p:cNvPr>
            <p:cNvGrpSpPr/>
            <p:nvPr/>
          </p:nvGrpSpPr>
          <p:grpSpPr>
            <a:xfrm>
              <a:off x="780027" y="4214319"/>
              <a:ext cx="337530" cy="411388"/>
              <a:chOff x="254643" y="4194232"/>
              <a:chExt cx="410399" cy="461665"/>
            </a:xfrm>
          </p:grpSpPr>
          <p:sp>
            <p:nvSpPr>
              <p:cNvPr id="79" name="Oval 78">
                <a:extLst>
                  <a:ext uri="{FF2B5EF4-FFF2-40B4-BE49-F238E27FC236}">
                    <a16:creationId xmlns:a16="http://schemas.microsoft.com/office/drawing/2014/main" id="{A069DE41-9FC8-1947-874F-F753832BA826}"/>
                  </a:ext>
                </a:extLst>
              </p:cNvPr>
              <p:cNvSpPr/>
              <p:nvPr/>
            </p:nvSpPr>
            <p:spPr>
              <a:xfrm>
                <a:off x="254643" y="4219864"/>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80" name="TextBox 79">
                <a:extLst>
                  <a:ext uri="{FF2B5EF4-FFF2-40B4-BE49-F238E27FC236}">
                    <a16:creationId xmlns:a16="http://schemas.microsoft.com/office/drawing/2014/main" id="{73AA9F47-683F-B943-8AD0-A5ACFA090841}"/>
                  </a:ext>
                </a:extLst>
              </p:cNvPr>
              <p:cNvSpPr txBox="1"/>
              <p:nvPr/>
            </p:nvSpPr>
            <p:spPr>
              <a:xfrm>
                <a:off x="305677" y="4194232"/>
                <a:ext cx="346570" cy="461665"/>
              </a:xfrm>
              <a:prstGeom prst="rect">
                <a:avLst/>
              </a:prstGeom>
              <a:noFill/>
            </p:spPr>
            <p:txBody>
              <a:bodyPr wrap="none" rtlCol="0">
                <a:spAutoFit/>
              </a:bodyPr>
              <a:lstStyle/>
              <a:p>
                <a:r>
                  <a:rPr lang="en-US" dirty="0"/>
                  <a:t>1</a:t>
                </a:r>
                <a:endParaRPr lang="en-US" baseline="-25000" dirty="0"/>
              </a:p>
            </p:txBody>
          </p:sp>
        </p:grpSp>
        <p:cxnSp>
          <p:nvCxnSpPr>
            <p:cNvPr id="24" name="Straight Arrow Connector 23">
              <a:extLst>
                <a:ext uri="{FF2B5EF4-FFF2-40B4-BE49-F238E27FC236}">
                  <a16:creationId xmlns:a16="http://schemas.microsoft.com/office/drawing/2014/main" id="{8AEF58A0-8FFE-D94E-A0FD-C6C2289213F5}"/>
                </a:ext>
              </a:extLst>
            </p:cNvPr>
            <p:cNvCxnSpPr>
              <a:stCxn id="80" idx="0"/>
            </p:cNvCxnSpPr>
            <p:nvPr/>
          </p:nvCxnSpPr>
          <p:spPr>
            <a:xfrm flipV="1">
              <a:off x="964517" y="3234901"/>
              <a:ext cx="23051" cy="979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3B130C54-D01F-DB45-A9A8-750A8A86E265}"/>
                </a:ext>
              </a:extLst>
            </p:cNvPr>
            <p:cNvGrpSpPr/>
            <p:nvPr/>
          </p:nvGrpSpPr>
          <p:grpSpPr>
            <a:xfrm>
              <a:off x="1344361" y="1524351"/>
              <a:ext cx="567713" cy="595592"/>
              <a:chOff x="4761904" y="2188853"/>
              <a:chExt cx="720000" cy="720000"/>
            </a:xfrm>
          </p:grpSpPr>
          <p:sp>
            <p:nvSpPr>
              <p:cNvPr id="76" name="Oval 75">
                <a:extLst>
                  <a:ext uri="{FF2B5EF4-FFF2-40B4-BE49-F238E27FC236}">
                    <a16:creationId xmlns:a16="http://schemas.microsoft.com/office/drawing/2014/main" id="{DD08717F-D821-7D41-B6FA-55DF9339ED40}"/>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7" name="Straight Connector 76">
                <a:extLst>
                  <a:ext uri="{FF2B5EF4-FFF2-40B4-BE49-F238E27FC236}">
                    <a16:creationId xmlns:a16="http://schemas.microsoft.com/office/drawing/2014/main" id="{1A93F89B-F657-B043-BCFD-B2D4EDB77E86}"/>
                  </a:ext>
                </a:extLst>
              </p:cNvPr>
              <p:cNvCxnSpPr/>
              <p:nvPr/>
            </p:nvCxnSpPr>
            <p:spPr>
              <a:xfrm>
                <a:off x="4761904" y="2548853"/>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2611919-FE0C-E647-BCA1-B9B5D7AAFC77}"/>
                      </a:ext>
                    </a:extLst>
                  </p:cNvPr>
                  <p:cNvSpPr txBox="1"/>
                  <p:nvPr/>
                </p:nvSpPr>
                <p:spPr>
                  <a:xfrm>
                    <a:off x="5022150" y="2529744"/>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022150" y="2529744"/>
                    <a:ext cx="237244" cy="369332"/>
                  </a:xfrm>
                  <a:prstGeom prst="rect">
                    <a:avLst/>
                  </a:prstGeom>
                  <a:blipFill rotWithShape="0">
                    <a:blip r:embed="rId5"/>
                    <a:stretch>
                      <a:fillRect l="-31579" r="-28947" b="-14286"/>
                    </a:stretch>
                  </a:blipFill>
                </p:spPr>
                <p:txBody>
                  <a:bodyPr/>
                  <a:lstStyle/>
                  <a:p>
                    <a:r>
                      <a:rPr lang="en-US">
                        <a:noFill/>
                      </a:rPr>
                      <a:t> </a:t>
                    </a:r>
                  </a:p>
                </p:txBody>
              </p:sp>
            </mc:Fallback>
          </mc:AlternateContent>
        </p:grpSp>
        <p:cxnSp>
          <p:nvCxnSpPr>
            <p:cNvPr id="26" name="Straight Arrow Connector 25">
              <a:extLst>
                <a:ext uri="{FF2B5EF4-FFF2-40B4-BE49-F238E27FC236}">
                  <a16:creationId xmlns:a16="http://schemas.microsoft.com/office/drawing/2014/main" id="{48D79CE5-AEE7-2745-AED2-F3FB9CDEF7F7}"/>
                </a:ext>
              </a:extLst>
            </p:cNvPr>
            <p:cNvCxnSpPr>
              <a:stCxn id="15" idx="0"/>
            </p:cNvCxnSpPr>
            <p:nvPr/>
          </p:nvCxnSpPr>
          <p:spPr>
            <a:xfrm flipV="1">
              <a:off x="1188284" y="2111855"/>
              <a:ext cx="454811" cy="614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88640AD-C24D-FF4E-879D-038A2810958B}"/>
                </a:ext>
              </a:extLst>
            </p:cNvPr>
            <p:cNvCxnSpPr>
              <a:stCxn id="84" idx="0"/>
            </p:cNvCxnSpPr>
            <p:nvPr/>
          </p:nvCxnSpPr>
          <p:spPr>
            <a:xfrm flipH="1" flipV="1">
              <a:off x="1628218" y="2119943"/>
              <a:ext cx="412275" cy="616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BFBFA1C-ED3C-4C45-8A63-4A4556566B8C}"/>
                </a:ext>
              </a:extLst>
            </p:cNvPr>
            <p:cNvCxnSpPr>
              <a:stCxn id="17" idx="0"/>
            </p:cNvCxnSpPr>
            <p:nvPr/>
          </p:nvCxnSpPr>
          <p:spPr>
            <a:xfrm flipH="1" flipV="1">
              <a:off x="2040493" y="3332075"/>
              <a:ext cx="85541" cy="1030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DA12516-60E5-FF41-A88F-F5E6F0D37D5F}"/>
                </a:ext>
              </a:extLst>
            </p:cNvPr>
            <p:cNvCxnSpPr>
              <a:stCxn id="18" idx="0"/>
            </p:cNvCxnSpPr>
            <p:nvPr/>
          </p:nvCxnSpPr>
          <p:spPr>
            <a:xfrm flipH="1" flipV="1">
              <a:off x="2047443" y="3323990"/>
              <a:ext cx="928340" cy="1039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EA1AFDE-D93B-AD40-B982-2867EB1B6504}"/>
                </a:ext>
              </a:extLst>
            </p:cNvPr>
            <p:cNvCxnSpPr>
              <a:stCxn id="80" idx="0"/>
            </p:cNvCxnSpPr>
            <p:nvPr/>
          </p:nvCxnSpPr>
          <p:spPr>
            <a:xfrm flipV="1">
              <a:off x="964517" y="3332075"/>
              <a:ext cx="1075976" cy="882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583B7533-78F7-C041-84E2-74F63ADEE175}"/>
                </a:ext>
              </a:extLst>
            </p:cNvPr>
            <p:cNvSpPr/>
            <p:nvPr/>
          </p:nvSpPr>
          <p:spPr>
            <a:xfrm>
              <a:off x="265367" y="2866727"/>
              <a:ext cx="337530" cy="365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2" name="TextBox 31">
              <a:extLst>
                <a:ext uri="{FF2B5EF4-FFF2-40B4-BE49-F238E27FC236}">
                  <a16:creationId xmlns:a16="http://schemas.microsoft.com/office/drawing/2014/main" id="{C98B5984-E17B-514D-BEBE-846A4E7CE039}"/>
                </a:ext>
              </a:extLst>
            </p:cNvPr>
            <p:cNvSpPr txBox="1"/>
            <p:nvPr/>
          </p:nvSpPr>
          <p:spPr>
            <a:xfrm>
              <a:off x="277337" y="2842026"/>
              <a:ext cx="285034" cy="411388"/>
            </a:xfrm>
            <a:prstGeom prst="rect">
              <a:avLst/>
            </a:prstGeom>
            <a:noFill/>
          </p:spPr>
          <p:txBody>
            <a:bodyPr wrap="none" rtlCol="0">
              <a:spAutoFit/>
            </a:bodyPr>
            <a:lstStyle/>
            <a:p>
              <a:r>
                <a:rPr lang="en-US" dirty="0"/>
                <a:t>1</a:t>
              </a:r>
              <a:endParaRPr lang="en-US" baseline="-25000" dirty="0"/>
            </a:p>
          </p:txBody>
        </p:sp>
        <p:cxnSp>
          <p:nvCxnSpPr>
            <p:cNvPr id="33" name="Straight Arrow Connector 32">
              <a:extLst>
                <a:ext uri="{FF2B5EF4-FFF2-40B4-BE49-F238E27FC236}">
                  <a16:creationId xmlns:a16="http://schemas.microsoft.com/office/drawing/2014/main" id="{AB715D86-F324-E44E-B304-51CF0D3096F7}"/>
                </a:ext>
              </a:extLst>
            </p:cNvPr>
            <p:cNvCxnSpPr>
              <a:stCxn id="31" idx="0"/>
            </p:cNvCxnSpPr>
            <p:nvPr/>
          </p:nvCxnSpPr>
          <p:spPr>
            <a:xfrm flipV="1">
              <a:off x="434133" y="2125499"/>
              <a:ext cx="1174415" cy="741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56B5DE7-F43B-AC40-B88B-218E669899C1}"/>
                </a:ext>
              </a:extLst>
            </p:cNvPr>
            <p:cNvCxnSpPr/>
            <p:nvPr/>
          </p:nvCxnSpPr>
          <p:spPr>
            <a:xfrm flipH="1" flipV="1">
              <a:off x="1639109" y="1084026"/>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6432158E-6E8B-BC41-85B8-86300B0CEEA4}"/>
                </a:ext>
              </a:extLst>
            </p:cNvPr>
            <p:cNvSpPr txBox="1"/>
            <p:nvPr/>
          </p:nvSpPr>
          <p:spPr>
            <a:xfrm>
              <a:off x="1487018" y="1430276"/>
              <a:ext cx="282398" cy="411388"/>
            </a:xfrm>
            <a:prstGeom prst="rect">
              <a:avLst/>
            </a:prstGeom>
            <a:noFill/>
          </p:spPr>
          <p:txBody>
            <a:bodyPr wrap="none" rtlCol="0">
              <a:spAutoFit/>
            </a:bodyPr>
            <a:lstStyle/>
            <a:p>
              <a:r>
                <a:rPr lang="en-US" i="1" dirty="0"/>
                <a:t>g</a:t>
              </a:r>
            </a:p>
          </p:txBody>
        </p:sp>
        <p:sp>
          <p:nvSpPr>
            <p:cNvPr id="36" name="TextBox 35">
              <a:extLst>
                <a:ext uri="{FF2B5EF4-FFF2-40B4-BE49-F238E27FC236}">
                  <a16:creationId xmlns:a16="http://schemas.microsoft.com/office/drawing/2014/main" id="{2D837081-2097-8447-B8CC-55A6F9BFEA34}"/>
                </a:ext>
              </a:extLst>
            </p:cNvPr>
            <p:cNvSpPr txBox="1"/>
            <p:nvPr/>
          </p:nvSpPr>
          <p:spPr>
            <a:xfrm>
              <a:off x="1050730" y="2627002"/>
              <a:ext cx="282398" cy="411388"/>
            </a:xfrm>
            <a:prstGeom prst="rect">
              <a:avLst/>
            </a:prstGeom>
            <a:noFill/>
          </p:spPr>
          <p:txBody>
            <a:bodyPr wrap="none" rtlCol="0">
              <a:spAutoFit/>
            </a:bodyPr>
            <a:lstStyle/>
            <a:p>
              <a:r>
                <a:rPr lang="en-US" i="1" dirty="0"/>
                <a:t>g</a:t>
              </a:r>
            </a:p>
          </p:txBody>
        </p:sp>
        <p:cxnSp>
          <p:nvCxnSpPr>
            <p:cNvPr id="37" name="Straight Connector 36">
              <a:extLst>
                <a:ext uri="{FF2B5EF4-FFF2-40B4-BE49-F238E27FC236}">
                  <a16:creationId xmlns:a16="http://schemas.microsoft.com/office/drawing/2014/main" id="{B492C558-968F-CB47-A779-7DAACBD407A4}"/>
                </a:ext>
              </a:extLst>
            </p:cNvPr>
            <p:cNvCxnSpPr/>
            <p:nvPr/>
          </p:nvCxnSpPr>
          <p:spPr>
            <a:xfrm>
              <a:off x="2622791" y="3098912"/>
              <a:ext cx="56771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C695F0-76D0-3142-B859-A7FF65E61B45}"/>
                    </a:ext>
                  </a:extLst>
                </p:cNvPr>
                <p:cNvSpPr txBox="1"/>
                <p:nvPr/>
              </p:nvSpPr>
              <p:spPr>
                <a:xfrm>
                  <a:off x="2820065" y="3083106"/>
                  <a:ext cx="187065" cy="305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820065" y="3083106"/>
                  <a:ext cx="187065" cy="305515"/>
                </a:xfrm>
                <a:prstGeom prst="rect">
                  <a:avLst/>
                </a:prstGeom>
                <a:blipFill rotWithShape="0">
                  <a:blip r:embed="rId6"/>
                  <a:stretch>
                    <a:fillRect l="-50000" r="-53333" b="-28000"/>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F87CEA3-86B2-3342-801B-217068DE772B}"/>
                </a:ext>
              </a:extLst>
            </p:cNvPr>
            <p:cNvSpPr txBox="1"/>
            <p:nvPr/>
          </p:nvSpPr>
          <p:spPr>
            <a:xfrm>
              <a:off x="2775660" y="2703195"/>
              <a:ext cx="282398" cy="411388"/>
            </a:xfrm>
            <a:prstGeom prst="rect">
              <a:avLst/>
            </a:prstGeom>
            <a:noFill/>
          </p:spPr>
          <p:txBody>
            <a:bodyPr wrap="none" rtlCol="0">
              <a:spAutoFit/>
            </a:bodyPr>
            <a:lstStyle/>
            <a:p>
              <a:r>
                <a:rPr lang="en-US" i="1" dirty="0"/>
                <a:t>g</a:t>
              </a:r>
            </a:p>
          </p:txBody>
        </p:sp>
        <p:sp>
          <p:nvSpPr>
            <p:cNvPr id="40" name="TextBox 39">
              <a:extLst>
                <a:ext uri="{FF2B5EF4-FFF2-40B4-BE49-F238E27FC236}">
                  <a16:creationId xmlns:a16="http://schemas.microsoft.com/office/drawing/2014/main" id="{F734BEE7-C29D-3E41-B6E8-EB99F9FC1302}"/>
                </a:ext>
              </a:extLst>
            </p:cNvPr>
            <p:cNvSpPr txBox="1"/>
            <p:nvPr/>
          </p:nvSpPr>
          <p:spPr>
            <a:xfrm>
              <a:off x="3644737" y="2703195"/>
              <a:ext cx="282398" cy="411388"/>
            </a:xfrm>
            <a:prstGeom prst="rect">
              <a:avLst/>
            </a:prstGeom>
            <a:noFill/>
          </p:spPr>
          <p:txBody>
            <a:bodyPr wrap="none" rtlCol="0">
              <a:spAutoFit/>
            </a:bodyPr>
            <a:lstStyle/>
            <a:p>
              <a:r>
                <a:rPr lang="en-US" i="1" dirty="0"/>
                <a:t>g</a:t>
              </a:r>
            </a:p>
          </p:txBody>
        </p:sp>
        <p:grpSp>
          <p:nvGrpSpPr>
            <p:cNvPr id="41" name="Group 40">
              <a:extLst>
                <a:ext uri="{FF2B5EF4-FFF2-40B4-BE49-F238E27FC236}">
                  <a16:creationId xmlns:a16="http://schemas.microsoft.com/office/drawing/2014/main" id="{C66A2F87-45D7-F048-AA5E-91A56B598D9E}"/>
                </a:ext>
              </a:extLst>
            </p:cNvPr>
            <p:cNvGrpSpPr/>
            <p:nvPr/>
          </p:nvGrpSpPr>
          <p:grpSpPr>
            <a:xfrm>
              <a:off x="2361867" y="1441663"/>
              <a:ext cx="567713" cy="693512"/>
              <a:chOff x="2012421" y="3133364"/>
              <a:chExt cx="690276" cy="778268"/>
            </a:xfrm>
          </p:grpSpPr>
          <p:grpSp>
            <p:nvGrpSpPr>
              <p:cNvPr id="71" name="Group 70">
                <a:extLst>
                  <a:ext uri="{FF2B5EF4-FFF2-40B4-BE49-F238E27FC236}">
                    <a16:creationId xmlns:a16="http://schemas.microsoft.com/office/drawing/2014/main" id="{349FE343-05A1-ED44-9388-7DDBFA4992C1}"/>
                  </a:ext>
                </a:extLst>
              </p:cNvPr>
              <p:cNvGrpSpPr/>
              <p:nvPr/>
            </p:nvGrpSpPr>
            <p:grpSpPr>
              <a:xfrm>
                <a:off x="2012421" y="3243252"/>
                <a:ext cx="690276" cy="668380"/>
                <a:chOff x="5901597" y="2889642"/>
                <a:chExt cx="690276" cy="668380"/>
              </a:xfrm>
            </p:grpSpPr>
            <p:sp>
              <p:nvSpPr>
                <p:cNvPr id="73" name="Oval 72">
                  <a:extLst>
                    <a:ext uri="{FF2B5EF4-FFF2-40B4-BE49-F238E27FC236}">
                      <a16:creationId xmlns:a16="http://schemas.microsoft.com/office/drawing/2014/main" id="{2F51291C-5EB8-4E43-9E60-FBEA6A268F6C}"/>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4" name="Straight Connector 73">
                  <a:extLst>
                    <a:ext uri="{FF2B5EF4-FFF2-40B4-BE49-F238E27FC236}">
                      <a16:creationId xmlns:a16="http://schemas.microsoft.com/office/drawing/2014/main" id="{78A3BFA0-1099-8C42-A15F-2971E330E5A6}"/>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872EC94-0390-AE40-A8A3-33CB4727A046}"/>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7"/>
                      <a:stretch>
                        <a:fillRect l="-32432" r="-32432" b="-14286"/>
                      </a:stretch>
                    </a:blipFill>
                  </p:spPr>
                  <p:txBody>
                    <a:bodyPr/>
                    <a:lstStyle/>
                    <a:p>
                      <a:r>
                        <a:rPr lang="en-US">
                          <a:noFill/>
                        </a:rPr>
                        <a:t> </a:t>
                      </a:r>
                    </a:p>
                  </p:txBody>
                </p:sp>
              </mc:Fallback>
            </mc:AlternateContent>
          </p:grpSp>
          <p:sp>
            <p:nvSpPr>
              <p:cNvPr id="72" name="TextBox 71">
                <a:extLst>
                  <a:ext uri="{FF2B5EF4-FFF2-40B4-BE49-F238E27FC236}">
                    <a16:creationId xmlns:a16="http://schemas.microsoft.com/office/drawing/2014/main" id="{8D796738-EC96-7E47-90E6-DE2B5186CFB7}"/>
                  </a:ext>
                </a:extLst>
              </p:cNvPr>
              <p:cNvSpPr txBox="1"/>
              <p:nvPr/>
            </p:nvSpPr>
            <p:spPr>
              <a:xfrm>
                <a:off x="2198293" y="3133364"/>
                <a:ext cx="343364" cy="461665"/>
              </a:xfrm>
              <a:prstGeom prst="rect">
                <a:avLst/>
              </a:prstGeom>
              <a:noFill/>
            </p:spPr>
            <p:txBody>
              <a:bodyPr wrap="none" rtlCol="0">
                <a:spAutoFit/>
              </a:bodyPr>
              <a:lstStyle/>
              <a:p>
                <a:r>
                  <a:rPr lang="en-US" i="1" dirty="0"/>
                  <a:t>g</a:t>
                </a:r>
              </a:p>
            </p:txBody>
          </p:sp>
        </p:grpSp>
        <p:grpSp>
          <p:nvGrpSpPr>
            <p:cNvPr id="42" name="Group 41">
              <a:extLst>
                <a:ext uri="{FF2B5EF4-FFF2-40B4-BE49-F238E27FC236}">
                  <a16:creationId xmlns:a16="http://schemas.microsoft.com/office/drawing/2014/main" id="{A4ADB753-C2B8-874C-9DB1-4DFFA95BAA27}"/>
                </a:ext>
              </a:extLst>
            </p:cNvPr>
            <p:cNvGrpSpPr/>
            <p:nvPr/>
          </p:nvGrpSpPr>
          <p:grpSpPr>
            <a:xfrm>
              <a:off x="3441071" y="1418342"/>
              <a:ext cx="567713" cy="693512"/>
              <a:chOff x="2012421" y="3133364"/>
              <a:chExt cx="690276" cy="778268"/>
            </a:xfrm>
          </p:grpSpPr>
          <p:grpSp>
            <p:nvGrpSpPr>
              <p:cNvPr id="66" name="Group 65">
                <a:extLst>
                  <a:ext uri="{FF2B5EF4-FFF2-40B4-BE49-F238E27FC236}">
                    <a16:creationId xmlns:a16="http://schemas.microsoft.com/office/drawing/2014/main" id="{D0232DF4-8FDC-C646-B4DF-001750BB66DC}"/>
                  </a:ext>
                </a:extLst>
              </p:cNvPr>
              <p:cNvGrpSpPr/>
              <p:nvPr/>
            </p:nvGrpSpPr>
            <p:grpSpPr>
              <a:xfrm>
                <a:off x="2012421" y="3243252"/>
                <a:ext cx="690276" cy="668380"/>
                <a:chOff x="5901597" y="2889642"/>
                <a:chExt cx="690276" cy="668380"/>
              </a:xfrm>
            </p:grpSpPr>
            <p:sp>
              <p:nvSpPr>
                <p:cNvPr id="68" name="Oval 67">
                  <a:extLst>
                    <a:ext uri="{FF2B5EF4-FFF2-40B4-BE49-F238E27FC236}">
                      <a16:creationId xmlns:a16="http://schemas.microsoft.com/office/drawing/2014/main" id="{73537F7A-9D83-9F45-9312-49C57CE6A54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69" name="Straight Connector 68">
                  <a:extLst>
                    <a:ext uri="{FF2B5EF4-FFF2-40B4-BE49-F238E27FC236}">
                      <a16:creationId xmlns:a16="http://schemas.microsoft.com/office/drawing/2014/main" id="{AC857F3E-EB2C-E44B-8297-DA5C2E15EAEA}"/>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F82D5C4-5692-8C4F-AE9B-7C24DEAB705E}"/>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2432" r="-32432" b="-12281"/>
                      </a:stretch>
                    </a:blipFill>
                  </p:spPr>
                  <p:txBody>
                    <a:bodyPr/>
                    <a:lstStyle/>
                    <a:p>
                      <a:r>
                        <a:rPr lang="en-US">
                          <a:noFill/>
                        </a:rPr>
                        <a:t> </a:t>
                      </a:r>
                    </a:p>
                  </p:txBody>
                </p:sp>
              </mc:Fallback>
            </mc:AlternateContent>
          </p:grpSp>
          <p:sp>
            <p:nvSpPr>
              <p:cNvPr id="67" name="TextBox 66">
                <a:extLst>
                  <a:ext uri="{FF2B5EF4-FFF2-40B4-BE49-F238E27FC236}">
                    <a16:creationId xmlns:a16="http://schemas.microsoft.com/office/drawing/2014/main" id="{98A7B04C-A4B0-7941-A43A-08E7534E1E85}"/>
                  </a:ext>
                </a:extLst>
              </p:cNvPr>
              <p:cNvSpPr txBox="1"/>
              <p:nvPr/>
            </p:nvSpPr>
            <p:spPr>
              <a:xfrm>
                <a:off x="2198293" y="3133364"/>
                <a:ext cx="343364" cy="461665"/>
              </a:xfrm>
              <a:prstGeom prst="rect">
                <a:avLst/>
              </a:prstGeom>
              <a:noFill/>
            </p:spPr>
            <p:txBody>
              <a:bodyPr wrap="none" rtlCol="0">
                <a:spAutoFit/>
              </a:bodyPr>
              <a:lstStyle/>
              <a:p>
                <a:r>
                  <a:rPr lang="en-US" i="1" dirty="0"/>
                  <a:t>g</a:t>
                </a:r>
              </a:p>
            </p:txBody>
          </p:sp>
        </p:grpSp>
        <p:cxnSp>
          <p:nvCxnSpPr>
            <p:cNvPr id="43" name="Straight Arrow Connector 42">
              <a:extLst>
                <a:ext uri="{FF2B5EF4-FFF2-40B4-BE49-F238E27FC236}">
                  <a16:creationId xmlns:a16="http://schemas.microsoft.com/office/drawing/2014/main" id="{F9491B09-5BB9-B14B-8ACB-2B0425D132E2}"/>
                </a:ext>
              </a:extLst>
            </p:cNvPr>
            <p:cNvCxnSpPr>
              <a:stCxn id="17" idx="0"/>
              <a:endCxn id="14" idx="4"/>
            </p:cNvCxnSpPr>
            <p:nvPr/>
          </p:nvCxnSpPr>
          <p:spPr>
            <a:xfrm flipV="1">
              <a:off x="2126033" y="3396707"/>
              <a:ext cx="780614" cy="96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8B426C8-C68F-E44C-8E78-566C13EF8352}"/>
                </a:ext>
              </a:extLst>
            </p:cNvPr>
            <p:cNvCxnSpPr>
              <a:stCxn id="17" idx="0"/>
              <a:endCxn id="81" idx="4"/>
            </p:cNvCxnSpPr>
            <p:nvPr/>
          </p:nvCxnSpPr>
          <p:spPr>
            <a:xfrm flipV="1">
              <a:off x="2126033" y="3396707"/>
              <a:ext cx="1649691" cy="96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1A07FAE-0C50-3B42-89D9-8D9D6A178AF2}"/>
                </a:ext>
              </a:extLst>
            </p:cNvPr>
            <p:cNvCxnSpPr>
              <a:stCxn id="18" idx="0"/>
            </p:cNvCxnSpPr>
            <p:nvPr/>
          </p:nvCxnSpPr>
          <p:spPr>
            <a:xfrm flipV="1">
              <a:off x="2975783" y="3396708"/>
              <a:ext cx="799941" cy="967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96A00B4-0250-7145-B6FC-2B2858C5B8E5}"/>
                </a:ext>
              </a:extLst>
            </p:cNvPr>
            <p:cNvCxnSpPr>
              <a:stCxn id="18" idx="0"/>
              <a:endCxn id="14" idx="4"/>
            </p:cNvCxnSpPr>
            <p:nvPr/>
          </p:nvCxnSpPr>
          <p:spPr>
            <a:xfrm flipH="1" flipV="1">
              <a:off x="2906647" y="3396707"/>
              <a:ext cx="69135" cy="967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05E7DD7-A2BD-014E-9C2D-BF5A9B552BDE}"/>
                </a:ext>
              </a:extLst>
            </p:cNvPr>
            <p:cNvCxnSpPr>
              <a:stCxn id="80" idx="0"/>
              <a:endCxn id="14" idx="4"/>
            </p:cNvCxnSpPr>
            <p:nvPr/>
          </p:nvCxnSpPr>
          <p:spPr>
            <a:xfrm flipV="1">
              <a:off x="964517" y="3396707"/>
              <a:ext cx="1942130" cy="817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ADACE68-4447-BA43-AED7-C865AE1D1F66}"/>
                </a:ext>
              </a:extLst>
            </p:cNvPr>
            <p:cNvCxnSpPr>
              <a:stCxn id="80" idx="0"/>
              <a:endCxn id="81" idx="4"/>
            </p:cNvCxnSpPr>
            <p:nvPr/>
          </p:nvCxnSpPr>
          <p:spPr>
            <a:xfrm flipV="1">
              <a:off x="964517" y="3396707"/>
              <a:ext cx="2811207" cy="817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F127DF6-4B6C-E14D-BCB9-B54BA87945C6}"/>
                </a:ext>
              </a:extLst>
            </p:cNvPr>
            <p:cNvCxnSpPr>
              <a:stCxn id="15" idx="0"/>
              <a:endCxn id="73" idx="4"/>
            </p:cNvCxnSpPr>
            <p:nvPr/>
          </p:nvCxnSpPr>
          <p:spPr>
            <a:xfrm flipV="1">
              <a:off x="1188284" y="2135176"/>
              <a:ext cx="1457439" cy="591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A989C60-FA3B-FF45-817F-B35A2BC41A3A}"/>
                </a:ext>
              </a:extLst>
            </p:cNvPr>
            <p:cNvCxnSpPr>
              <a:stCxn id="84" idx="0"/>
            </p:cNvCxnSpPr>
            <p:nvPr/>
          </p:nvCxnSpPr>
          <p:spPr>
            <a:xfrm flipV="1">
              <a:off x="2040493" y="2158498"/>
              <a:ext cx="605231" cy="5779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B05F67-030E-234D-8912-B9696BCBFB42}"/>
                </a:ext>
              </a:extLst>
            </p:cNvPr>
            <p:cNvCxnSpPr>
              <a:stCxn id="84" idx="0"/>
              <a:endCxn id="68" idx="4"/>
            </p:cNvCxnSpPr>
            <p:nvPr/>
          </p:nvCxnSpPr>
          <p:spPr>
            <a:xfrm flipV="1">
              <a:off x="2040493" y="2111854"/>
              <a:ext cx="1684436" cy="624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B57BD90-091E-6041-9B86-A40483398850}"/>
                </a:ext>
              </a:extLst>
            </p:cNvPr>
            <p:cNvCxnSpPr>
              <a:stCxn id="14" idx="0"/>
              <a:endCxn id="68" idx="4"/>
            </p:cNvCxnSpPr>
            <p:nvPr/>
          </p:nvCxnSpPr>
          <p:spPr>
            <a:xfrm flipV="1">
              <a:off x="2906647" y="2111854"/>
              <a:ext cx="818281" cy="689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77A4682-E6D5-9549-B01B-5ACE0D4459E8}"/>
                </a:ext>
              </a:extLst>
            </p:cNvPr>
            <p:cNvCxnSpPr>
              <a:stCxn id="14" idx="0"/>
              <a:endCxn id="73" idx="4"/>
            </p:cNvCxnSpPr>
            <p:nvPr/>
          </p:nvCxnSpPr>
          <p:spPr>
            <a:xfrm flipH="1" flipV="1">
              <a:off x="2645724" y="2135176"/>
              <a:ext cx="260924" cy="6659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2D2413D3-7562-D145-82B2-8A1AA496659D}"/>
                </a:ext>
              </a:extLst>
            </p:cNvPr>
            <p:cNvSpPr txBox="1"/>
            <p:nvPr/>
          </p:nvSpPr>
          <p:spPr>
            <a:xfrm>
              <a:off x="1909505" y="2638563"/>
              <a:ext cx="282398" cy="411388"/>
            </a:xfrm>
            <a:prstGeom prst="rect">
              <a:avLst/>
            </a:prstGeom>
            <a:noFill/>
          </p:spPr>
          <p:txBody>
            <a:bodyPr wrap="none" rtlCol="0">
              <a:spAutoFit/>
            </a:bodyPr>
            <a:lstStyle/>
            <a:p>
              <a:r>
                <a:rPr lang="en-US" i="1" dirty="0"/>
                <a:t>g</a:t>
              </a:r>
            </a:p>
          </p:txBody>
        </p:sp>
        <p:cxnSp>
          <p:nvCxnSpPr>
            <p:cNvPr id="55" name="Straight Arrow Connector 54">
              <a:extLst>
                <a:ext uri="{FF2B5EF4-FFF2-40B4-BE49-F238E27FC236}">
                  <a16:creationId xmlns:a16="http://schemas.microsoft.com/office/drawing/2014/main" id="{34B668FE-1BF2-1347-A3DA-16E85497503C}"/>
                </a:ext>
              </a:extLst>
            </p:cNvPr>
            <p:cNvCxnSpPr>
              <a:stCxn id="15" idx="0"/>
              <a:endCxn id="68" idx="4"/>
            </p:cNvCxnSpPr>
            <p:nvPr/>
          </p:nvCxnSpPr>
          <p:spPr>
            <a:xfrm flipV="1">
              <a:off x="1188284" y="2111854"/>
              <a:ext cx="2536644" cy="614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236B530-4B03-B24F-9FC1-05C1D8DB78FA}"/>
                </a:ext>
              </a:extLst>
            </p:cNvPr>
            <p:cNvCxnSpPr>
              <a:stCxn id="81" idx="0"/>
              <a:endCxn id="70" idx="2"/>
            </p:cNvCxnSpPr>
            <p:nvPr/>
          </p:nvCxnSpPr>
          <p:spPr>
            <a:xfrm flipH="1" flipV="1">
              <a:off x="3731879" y="2103768"/>
              <a:ext cx="43845" cy="697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0A4C26C-10B3-F04A-B2F5-1CFB01A49A9A}"/>
                </a:ext>
              </a:extLst>
            </p:cNvPr>
            <p:cNvCxnSpPr>
              <a:stCxn id="81" idx="0"/>
              <a:endCxn id="73" idx="4"/>
            </p:cNvCxnSpPr>
            <p:nvPr/>
          </p:nvCxnSpPr>
          <p:spPr>
            <a:xfrm flipH="1" flipV="1">
              <a:off x="2645724" y="2135176"/>
              <a:ext cx="1130000" cy="6659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20A240-AA81-5145-95AB-C85A27E641FB}"/>
                </a:ext>
              </a:extLst>
            </p:cNvPr>
            <p:cNvCxnSpPr>
              <a:stCxn id="81" idx="0"/>
              <a:endCxn id="76" idx="4"/>
            </p:cNvCxnSpPr>
            <p:nvPr/>
          </p:nvCxnSpPr>
          <p:spPr>
            <a:xfrm flipH="1" flipV="1">
              <a:off x="1628218" y="2119943"/>
              <a:ext cx="2147506"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657062B3-7A5D-E741-97E1-04A06CE61C45}"/>
                </a:ext>
              </a:extLst>
            </p:cNvPr>
            <p:cNvCxnSpPr>
              <a:stCxn id="81" idx="0"/>
              <a:endCxn id="76" idx="4"/>
            </p:cNvCxnSpPr>
            <p:nvPr/>
          </p:nvCxnSpPr>
          <p:spPr>
            <a:xfrm flipH="1" flipV="1">
              <a:off x="1628218" y="2119943"/>
              <a:ext cx="2147506"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3E92192-F864-2642-AA07-35A1A1D4B2E1}"/>
                </a:ext>
              </a:extLst>
            </p:cNvPr>
            <p:cNvCxnSpPr>
              <a:stCxn id="14" idx="0"/>
              <a:endCxn id="76" idx="4"/>
            </p:cNvCxnSpPr>
            <p:nvPr/>
          </p:nvCxnSpPr>
          <p:spPr>
            <a:xfrm flipH="1" flipV="1">
              <a:off x="1628218" y="2119943"/>
              <a:ext cx="1278429"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D386CD6-FE59-4145-A09E-9040A3D50260}"/>
                </a:ext>
              </a:extLst>
            </p:cNvPr>
            <p:cNvCxnSpPr>
              <a:stCxn id="14" idx="0"/>
              <a:endCxn id="76" idx="4"/>
            </p:cNvCxnSpPr>
            <p:nvPr/>
          </p:nvCxnSpPr>
          <p:spPr>
            <a:xfrm flipH="1" flipV="1">
              <a:off x="1628218" y="2119943"/>
              <a:ext cx="1278429"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20CC95-8427-454C-8DB2-60629F5D286C}"/>
                </a:ext>
              </a:extLst>
            </p:cNvPr>
            <p:cNvCxnSpPr/>
            <p:nvPr/>
          </p:nvCxnSpPr>
          <p:spPr>
            <a:xfrm flipH="1" flipV="1">
              <a:off x="2652673" y="1112670"/>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21ED0A-EE90-214D-99E4-46BD4EA87ACA}"/>
                </a:ext>
              </a:extLst>
            </p:cNvPr>
            <p:cNvCxnSpPr/>
            <p:nvPr/>
          </p:nvCxnSpPr>
          <p:spPr>
            <a:xfrm flipH="1" flipV="1">
              <a:off x="3731879" y="1100721"/>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EDDFD71-2D5D-9340-BA33-28FE5880C182}"/>
                </a:ext>
              </a:extLst>
            </p:cNvPr>
            <p:cNvCxnSpPr>
              <a:stCxn id="31" idx="0"/>
              <a:endCxn id="73" idx="4"/>
            </p:cNvCxnSpPr>
            <p:nvPr/>
          </p:nvCxnSpPr>
          <p:spPr>
            <a:xfrm flipV="1">
              <a:off x="434133" y="2135176"/>
              <a:ext cx="2211591" cy="73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A3BE163-C9EB-8344-8027-A594B4476FA3}"/>
                </a:ext>
              </a:extLst>
            </p:cNvPr>
            <p:cNvCxnSpPr>
              <a:endCxn id="68" idx="4"/>
            </p:cNvCxnSpPr>
            <p:nvPr/>
          </p:nvCxnSpPr>
          <p:spPr>
            <a:xfrm flipV="1">
              <a:off x="434133" y="2111854"/>
              <a:ext cx="3290796" cy="764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87" name="TextBox 86">
            <a:extLst>
              <a:ext uri="{FF2B5EF4-FFF2-40B4-BE49-F238E27FC236}">
                <a16:creationId xmlns:a16="http://schemas.microsoft.com/office/drawing/2014/main" id="{381B2644-0895-794D-B29A-D1EA8418F537}"/>
              </a:ext>
            </a:extLst>
          </p:cNvPr>
          <p:cNvSpPr txBox="1"/>
          <p:nvPr/>
        </p:nvSpPr>
        <p:spPr>
          <a:xfrm>
            <a:off x="1302852" y="4722796"/>
            <a:ext cx="7792133" cy="461665"/>
          </a:xfrm>
          <a:prstGeom prst="rect">
            <a:avLst/>
          </a:prstGeom>
          <a:noFill/>
        </p:spPr>
        <p:txBody>
          <a:bodyPr wrap="none" rtlCol="0">
            <a:spAutoFit/>
          </a:bodyPr>
          <a:lstStyle/>
          <a:p>
            <a:r>
              <a:rPr lang="en-US" b="1" dirty="0"/>
              <a:t>Deep Learning</a:t>
            </a:r>
            <a:r>
              <a:rPr lang="en-US" dirty="0"/>
              <a:t>: when an ANN has two or more hidden layers.</a:t>
            </a:r>
          </a:p>
        </p:txBody>
      </p:sp>
      <p:sp>
        <p:nvSpPr>
          <p:cNvPr id="88" name="TextBox 87">
            <a:extLst>
              <a:ext uri="{FF2B5EF4-FFF2-40B4-BE49-F238E27FC236}">
                <a16:creationId xmlns:a16="http://schemas.microsoft.com/office/drawing/2014/main" id="{C4782409-AA31-D64A-9608-36740D54CAC8}"/>
              </a:ext>
            </a:extLst>
          </p:cNvPr>
          <p:cNvSpPr txBox="1"/>
          <p:nvPr/>
        </p:nvSpPr>
        <p:spPr>
          <a:xfrm>
            <a:off x="6182315" y="4985534"/>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
        <p:nvSpPr>
          <p:cNvPr id="89" name="TextBox 88">
            <a:extLst>
              <a:ext uri="{FF2B5EF4-FFF2-40B4-BE49-F238E27FC236}">
                <a16:creationId xmlns:a16="http://schemas.microsoft.com/office/drawing/2014/main" id="{903ADB62-3628-F84A-91A8-5786272717E6}"/>
              </a:ext>
            </a:extLst>
          </p:cNvPr>
          <p:cNvSpPr txBox="1"/>
          <p:nvPr/>
        </p:nvSpPr>
        <p:spPr>
          <a:xfrm>
            <a:off x="5528353" y="1154340"/>
            <a:ext cx="3479800" cy="12003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dirty="0"/>
              <a:t>Used for </a:t>
            </a:r>
            <a:r>
              <a:rPr lang="en-US"/>
              <a:t>the predictions.</a:t>
            </a:r>
            <a:endParaRPr lang="en-US" dirty="0"/>
          </a:p>
          <a:p>
            <a:r>
              <a:rPr lang="en-US" dirty="0"/>
              <a:t>For regression, linear activation</a:t>
            </a:r>
          </a:p>
          <a:p>
            <a:r>
              <a:rPr lang="en-US" dirty="0"/>
              <a:t>functions can be used, or no activation function at all.</a:t>
            </a:r>
          </a:p>
        </p:txBody>
      </p:sp>
      <p:sp>
        <p:nvSpPr>
          <p:cNvPr id="90" name="TextBox 89">
            <a:extLst>
              <a:ext uri="{FF2B5EF4-FFF2-40B4-BE49-F238E27FC236}">
                <a16:creationId xmlns:a16="http://schemas.microsoft.com/office/drawing/2014/main" id="{C1454962-E30E-7F4B-8068-065F8AA92C1D}"/>
              </a:ext>
            </a:extLst>
          </p:cNvPr>
          <p:cNvSpPr txBox="1"/>
          <p:nvPr/>
        </p:nvSpPr>
        <p:spPr>
          <a:xfrm>
            <a:off x="5562600" y="2832696"/>
            <a:ext cx="3479800" cy="646331"/>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dirty="0"/>
              <a:t>Compute complex function </a:t>
            </a:r>
            <a:r>
              <a:rPr lang="en-US"/>
              <a:t>by cascading simpler </a:t>
            </a:r>
            <a:r>
              <a:rPr lang="en-US" dirty="0"/>
              <a:t>functions.</a:t>
            </a:r>
          </a:p>
        </p:txBody>
      </p:sp>
      <p:sp>
        <p:nvSpPr>
          <p:cNvPr id="91" name="TextBox 90">
            <a:extLst>
              <a:ext uri="{FF2B5EF4-FFF2-40B4-BE49-F238E27FC236}">
                <a16:creationId xmlns:a16="http://schemas.microsoft.com/office/drawing/2014/main" id="{CFCC9605-DBBA-0747-8F91-1EA7F1D3E377}"/>
              </a:ext>
            </a:extLst>
          </p:cNvPr>
          <p:cNvSpPr txBox="1"/>
          <p:nvPr/>
        </p:nvSpPr>
        <p:spPr>
          <a:xfrm>
            <a:off x="4899637" y="4192388"/>
            <a:ext cx="4142763" cy="369332"/>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wrap="square" rtlCol="0">
            <a:spAutoFit/>
          </a:bodyPr>
          <a:lstStyle/>
          <a:p>
            <a:r>
              <a:rPr lang="en-US" dirty="0"/>
              <a:t>Provides input data to the network.</a:t>
            </a:r>
          </a:p>
        </p:txBody>
      </p:sp>
    </p:spTree>
    <p:extLst>
      <p:ext uri="{BB962C8B-B14F-4D97-AF65-F5344CB8AC3E}">
        <p14:creationId xmlns:p14="http://schemas.microsoft.com/office/powerpoint/2010/main" val="14509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87" grpId="0"/>
      <p:bldP spid="89" grpId="0" animBg="1"/>
      <p:bldP spid="90" grpId="0" animBg="1"/>
      <p:bldP spid="9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MLPs (Cont.)</a:t>
            </a:r>
          </a:p>
        </p:txBody>
      </p:sp>
      <p:sp>
        <p:nvSpPr>
          <p:cNvPr id="4" name="Text Placeholder 3"/>
          <p:cNvSpPr>
            <a:spLocks noGrp="1"/>
          </p:cNvSpPr>
          <p:nvPr>
            <p:ph type="body" sz="quarter" idx="12"/>
          </p:nvPr>
        </p:nvSpPr>
        <p:spPr>
          <a:xfrm>
            <a:off x="279215" y="1416320"/>
            <a:ext cx="6950075" cy="216647"/>
          </a:xfrm>
        </p:spPr>
        <p:txBody>
          <a:bodyPr/>
          <a:lstStyle/>
          <a:p>
            <a:r>
              <a:rPr lang="en-US" sz="1800" dirty="0"/>
              <a:t>For exclusive classification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0" name="Group 79">
            <a:extLst>
              <a:ext uri="{FF2B5EF4-FFF2-40B4-BE49-F238E27FC236}">
                <a16:creationId xmlns:a16="http://schemas.microsoft.com/office/drawing/2014/main" id="{9C0357F7-12D5-4B47-A1B7-B877046BE407}"/>
              </a:ext>
            </a:extLst>
          </p:cNvPr>
          <p:cNvGrpSpPr/>
          <p:nvPr/>
        </p:nvGrpSpPr>
        <p:grpSpPr>
          <a:xfrm>
            <a:off x="3021842" y="1138890"/>
            <a:ext cx="5533851" cy="3645156"/>
            <a:chOff x="199205" y="817343"/>
            <a:chExt cx="6634742" cy="4713781"/>
          </a:xfrm>
        </p:grpSpPr>
        <p:grpSp>
          <p:nvGrpSpPr>
            <p:cNvPr id="81" name="Group 80">
              <a:extLst>
                <a:ext uri="{FF2B5EF4-FFF2-40B4-BE49-F238E27FC236}">
                  <a16:creationId xmlns:a16="http://schemas.microsoft.com/office/drawing/2014/main" id="{1D337851-1D67-4C4C-8803-B802D02B6907}"/>
                </a:ext>
              </a:extLst>
            </p:cNvPr>
            <p:cNvGrpSpPr/>
            <p:nvPr/>
          </p:nvGrpSpPr>
          <p:grpSpPr>
            <a:xfrm>
              <a:off x="2012421" y="3243252"/>
              <a:ext cx="690276" cy="668380"/>
              <a:chOff x="5901597" y="2889642"/>
              <a:chExt cx="690276" cy="668380"/>
            </a:xfrm>
          </p:grpSpPr>
          <p:sp>
            <p:nvSpPr>
              <p:cNvPr id="148" name="Oval 147">
                <a:extLst>
                  <a:ext uri="{FF2B5EF4-FFF2-40B4-BE49-F238E27FC236}">
                    <a16:creationId xmlns:a16="http://schemas.microsoft.com/office/drawing/2014/main" id="{5F78EDB9-FD50-704A-B6F3-9D1C91015C6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149" name="Straight Connector 148">
                <a:extLst>
                  <a:ext uri="{FF2B5EF4-FFF2-40B4-BE49-F238E27FC236}">
                    <a16:creationId xmlns:a16="http://schemas.microsoft.com/office/drawing/2014/main" id="{41B16C4D-44AB-CF43-9D51-0B01555E0214}"/>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2580E6E-293B-6D41-8C2A-FF693BD9792B}"/>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1579" r="-28947" b="-12281"/>
                    </a:stretch>
                  </a:blipFill>
                </p:spPr>
                <p:txBody>
                  <a:bodyPr/>
                  <a:lstStyle/>
                  <a:p>
                    <a:r>
                      <a:rPr lang="en-US">
                        <a:noFill/>
                      </a:rPr>
                      <a:t> </a:t>
                    </a:r>
                  </a:p>
                </p:txBody>
              </p:sp>
            </mc:Fallback>
          </mc:AlternateContent>
        </p:grpSp>
        <p:grpSp>
          <p:nvGrpSpPr>
            <p:cNvPr id="82" name="Group 81">
              <a:extLst>
                <a:ext uri="{FF2B5EF4-FFF2-40B4-BE49-F238E27FC236}">
                  <a16:creationId xmlns:a16="http://schemas.microsoft.com/office/drawing/2014/main" id="{3BFECADE-8D50-654F-9B0E-4039EC94C9A0}"/>
                </a:ext>
              </a:extLst>
            </p:cNvPr>
            <p:cNvGrpSpPr/>
            <p:nvPr/>
          </p:nvGrpSpPr>
          <p:grpSpPr>
            <a:xfrm>
              <a:off x="4122268" y="3315783"/>
              <a:ext cx="690276" cy="668380"/>
              <a:chOff x="5901597" y="2889642"/>
              <a:chExt cx="690276" cy="668380"/>
            </a:xfrm>
          </p:grpSpPr>
          <p:sp>
            <p:nvSpPr>
              <p:cNvPr id="145" name="Oval 144">
                <a:extLst>
                  <a:ext uri="{FF2B5EF4-FFF2-40B4-BE49-F238E27FC236}">
                    <a16:creationId xmlns:a16="http://schemas.microsoft.com/office/drawing/2014/main" id="{9B34957F-B4FE-3C48-9E3D-C36B18BFFEFF}"/>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146" name="Straight Connector 145">
                <a:extLst>
                  <a:ext uri="{FF2B5EF4-FFF2-40B4-BE49-F238E27FC236}">
                    <a16:creationId xmlns:a16="http://schemas.microsoft.com/office/drawing/2014/main" id="{97D1B01D-1DC9-454F-A719-D401FE05AF79}"/>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A718A4A4-193A-8248-A56B-06DA8F69ACA2}"/>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5"/>
                    <a:stretch>
                      <a:fillRect l="-32432" r="-32432" b="-12281"/>
                    </a:stretch>
                  </a:blipFill>
                </p:spPr>
                <p:txBody>
                  <a:bodyPr/>
                  <a:lstStyle/>
                  <a:p>
                    <a:r>
                      <a:rPr lang="en-US">
                        <a:noFill/>
                      </a:rPr>
                      <a:t> </a:t>
                    </a:r>
                  </a:p>
                </p:txBody>
              </p:sp>
            </mc:Fallback>
          </mc:AlternateContent>
        </p:grpSp>
        <p:sp>
          <p:nvSpPr>
            <p:cNvPr id="83" name="Oval 82">
              <a:extLst>
                <a:ext uri="{FF2B5EF4-FFF2-40B4-BE49-F238E27FC236}">
                  <a16:creationId xmlns:a16="http://schemas.microsoft.com/office/drawing/2014/main" id="{9D0891B7-7F6A-5C4E-B178-238B3EB787E5}"/>
                </a:ext>
              </a:extLst>
            </p:cNvPr>
            <p:cNvSpPr/>
            <p:nvPr/>
          </p:nvSpPr>
          <p:spPr>
            <a:xfrm>
              <a:off x="3065568" y="331578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84" name="Oval 83">
              <a:extLst>
                <a:ext uri="{FF2B5EF4-FFF2-40B4-BE49-F238E27FC236}">
                  <a16:creationId xmlns:a16="http://schemas.microsoft.com/office/drawing/2014/main" id="{1F2FC009-D19D-7340-B084-130221784A13}"/>
                </a:ext>
              </a:extLst>
            </p:cNvPr>
            <p:cNvSpPr/>
            <p:nvPr/>
          </p:nvSpPr>
          <p:spPr>
            <a:xfrm>
              <a:off x="976231" y="323208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85" name="TextBox 84">
              <a:extLst>
                <a:ext uri="{FF2B5EF4-FFF2-40B4-BE49-F238E27FC236}">
                  <a16:creationId xmlns:a16="http://schemas.microsoft.com/office/drawing/2014/main" id="{28256ED9-6396-394D-A829-1AE7F66E0547}"/>
                </a:ext>
              </a:extLst>
            </p:cNvPr>
            <p:cNvSpPr txBox="1"/>
            <p:nvPr/>
          </p:nvSpPr>
          <p:spPr>
            <a:xfrm>
              <a:off x="4998416" y="3423248"/>
              <a:ext cx="1502655" cy="400110"/>
            </a:xfrm>
            <a:prstGeom prst="rect">
              <a:avLst/>
            </a:prstGeom>
            <a:noFill/>
          </p:spPr>
          <p:txBody>
            <a:bodyPr wrap="none" rtlCol="0">
              <a:spAutoFit/>
            </a:bodyPr>
            <a:lstStyle/>
            <a:p>
              <a:r>
                <a:rPr lang="en-US" sz="2000" dirty="0"/>
                <a:t>hidden layer</a:t>
              </a:r>
            </a:p>
          </p:txBody>
        </p:sp>
        <p:sp>
          <p:nvSpPr>
            <p:cNvPr id="86" name="Rounded Rectangle 85">
              <a:extLst>
                <a:ext uri="{FF2B5EF4-FFF2-40B4-BE49-F238E27FC236}">
                  <a16:creationId xmlns:a16="http://schemas.microsoft.com/office/drawing/2014/main" id="{BF4813B5-670F-F24B-AC70-D22BEAB6D52C}"/>
                </a:ext>
              </a:extLst>
            </p:cNvPr>
            <p:cNvSpPr/>
            <p:nvPr/>
          </p:nvSpPr>
          <p:spPr>
            <a:xfrm>
              <a:off x="2185255" y="5112313"/>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EB391CF9-2B67-2447-9EF8-A2696D6531A3}"/>
                </a:ext>
              </a:extLst>
            </p:cNvPr>
            <p:cNvSpPr txBox="1"/>
            <p:nvPr/>
          </p:nvSpPr>
          <p:spPr>
            <a:xfrm>
              <a:off x="2250612" y="5067546"/>
              <a:ext cx="421910" cy="461665"/>
            </a:xfrm>
            <a:prstGeom prst="rect">
              <a:avLst/>
            </a:prstGeom>
            <a:noFill/>
          </p:spPr>
          <p:txBody>
            <a:bodyPr wrap="none" rtlCol="0">
              <a:spAutoFit/>
            </a:bodyPr>
            <a:lstStyle/>
            <a:p>
              <a:r>
                <a:rPr lang="en-US" dirty="0"/>
                <a:t>x</a:t>
              </a:r>
              <a:r>
                <a:rPr lang="en-US" baseline="-25000" dirty="0"/>
                <a:t>1</a:t>
              </a:r>
            </a:p>
          </p:txBody>
        </p:sp>
        <p:sp>
          <p:nvSpPr>
            <p:cNvPr id="88" name="TextBox 87">
              <a:extLst>
                <a:ext uri="{FF2B5EF4-FFF2-40B4-BE49-F238E27FC236}">
                  <a16:creationId xmlns:a16="http://schemas.microsoft.com/office/drawing/2014/main" id="{4EAF0378-7C67-4042-AA7A-4EC0FFF33C1D}"/>
                </a:ext>
              </a:extLst>
            </p:cNvPr>
            <p:cNvSpPr txBox="1"/>
            <p:nvPr/>
          </p:nvSpPr>
          <p:spPr>
            <a:xfrm>
              <a:off x="3283812" y="5069459"/>
              <a:ext cx="421910" cy="461665"/>
            </a:xfrm>
            <a:prstGeom prst="rect">
              <a:avLst/>
            </a:prstGeom>
            <a:noFill/>
          </p:spPr>
          <p:txBody>
            <a:bodyPr wrap="none" rtlCol="0">
              <a:spAutoFit/>
            </a:bodyPr>
            <a:lstStyle/>
            <a:p>
              <a:r>
                <a:rPr lang="en-US" dirty="0"/>
                <a:t>x</a:t>
              </a:r>
              <a:r>
                <a:rPr lang="en-US" baseline="-25000" dirty="0"/>
                <a:t>2</a:t>
              </a:r>
            </a:p>
          </p:txBody>
        </p:sp>
        <p:cxnSp>
          <p:nvCxnSpPr>
            <p:cNvPr id="89" name="Straight Arrow Connector 88">
              <a:extLst>
                <a:ext uri="{FF2B5EF4-FFF2-40B4-BE49-F238E27FC236}">
                  <a16:creationId xmlns:a16="http://schemas.microsoft.com/office/drawing/2014/main" id="{398125F7-F04E-5E4E-A95B-7C1F7A153E2D}"/>
                </a:ext>
              </a:extLst>
            </p:cNvPr>
            <p:cNvCxnSpPr>
              <a:stCxn id="87" idx="0"/>
            </p:cNvCxnSpPr>
            <p:nvPr/>
          </p:nvCxnSpPr>
          <p:spPr>
            <a:xfrm flipH="1" flipV="1">
              <a:off x="1321369" y="3900464"/>
              <a:ext cx="1140198" cy="1167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41F2F09-4EEF-4B4D-98EF-B9EB0F132AE3}"/>
                </a:ext>
              </a:extLst>
            </p:cNvPr>
            <p:cNvCxnSpPr>
              <a:stCxn id="88" idx="0"/>
            </p:cNvCxnSpPr>
            <p:nvPr/>
          </p:nvCxnSpPr>
          <p:spPr>
            <a:xfrm flipH="1" flipV="1">
              <a:off x="1321370" y="3900463"/>
              <a:ext cx="2173397" cy="1168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289E8D90-939B-B64A-9B71-554E35C0D407}"/>
                </a:ext>
              </a:extLst>
            </p:cNvPr>
            <p:cNvSpPr txBox="1"/>
            <p:nvPr/>
          </p:nvSpPr>
          <p:spPr>
            <a:xfrm>
              <a:off x="3807887" y="5047133"/>
              <a:ext cx="1300677" cy="400110"/>
            </a:xfrm>
            <a:prstGeom prst="rect">
              <a:avLst/>
            </a:prstGeom>
            <a:noFill/>
          </p:spPr>
          <p:txBody>
            <a:bodyPr wrap="none" rtlCol="0">
              <a:spAutoFit/>
            </a:bodyPr>
            <a:lstStyle/>
            <a:p>
              <a:r>
                <a:rPr lang="en-US" sz="2000" dirty="0"/>
                <a:t>input layer</a:t>
              </a:r>
            </a:p>
          </p:txBody>
        </p:sp>
        <p:cxnSp>
          <p:nvCxnSpPr>
            <p:cNvPr id="92" name="Straight Connector 91">
              <a:extLst>
                <a:ext uri="{FF2B5EF4-FFF2-40B4-BE49-F238E27FC236}">
                  <a16:creationId xmlns:a16="http://schemas.microsoft.com/office/drawing/2014/main" id="{01CDD99A-488D-A944-8F52-C092AE770059}"/>
                </a:ext>
              </a:extLst>
            </p:cNvPr>
            <p:cNvCxnSpPr/>
            <p:nvPr/>
          </p:nvCxnSpPr>
          <p:spPr>
            <a:xfrm>
              <a:off x="976231" y="356627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4C99321-7A04-2A44-A2BD-40E036FE3E9C}"/>
                    </a:ext>
                  </a:extLst>
                </p:cNvPr>
                <p:cNvSpPr txBox="1"/>
                <p:nvPr/>
              </p:nvSpPr>
              <p:spPr>
                <a:xfrm>
                  <a:off x="1216095" y="354853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216095" y="3548536"/>
                  <a:ext cx="227450" cy="342853"/>
                </a:xfrm>
                <a:prstGeom prst="rect">
                  <a:avLst/>
                </a:prstGeom>
                <a:blipFill rotWithShape="0">
                  <a:blip r:embed="rId6"/>
                  <a:stretch>
                    <a:fillRect l="-31579" r="-28947" b="-14286"/>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9934C9D6-C3F8-D34D-B37E-6729622D5082}"/>
                </a:ext>
              </a:extLst>
            </p:cNvPr>
            <p:cNvGrpSpPr/>
            <p:nvPr/>
          </p:nvGrpSpPr>
          <p:grpSpPr>
            <a:xfrm>
              <a:off x="824974" y="4901697"/>
              <a:ext cx="410399" cy="461665"/>
              <a:chOff x="254643" y="4194232"/>
              <a:chExt cx="410399" cy="461665"/>
            </a:xfrm>
          </p:grpSpPr>
          <p:sp>
            <p:nvSpPr>
              <p:cNvPr id="143" name="Oval 142">
                <a:extLst>
                  <a:ext uri="{FF2B5EF4-FFF2-40B4-BE49-F238E27FC236}">
                    <a16:creationId xmlns:a16="http://schemas.microsoft.com/office/drawing/2014/main" id="{96789D88-F0AA-5541-A393-3F4B2EDBF5EE}"/>
                  </a:ext>
                </a:extLst>
              </p:cNvPr>
              <p:cNvSpPr/>
              <p:nvPr/>
            </p:nvSpPr>
            <p:spPr>
              <a:xfrm>
                <a:off x="254643" y="4219864"/>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144" name="TextBox 143">
                <a:extLst>
                  <a:ext uri="{FF2B5EF4-FFF2-40B4-BE49-F238E27FC236}">
                    <a16:creationId xmlns:a16="http://schemas.microsoft.com/office/drawing/2014/main" id="{0FFAFBC8-FDF7-A442-8D38-9E90EDFE70F7}"/>
                  </a:ext>
                </a:extLst>
              </p:cNvPr>
              <p:cNvSpPr txBox="1"/>
              <p:nvPr/>
            </p:nvSpPr>
            <p:spPr>
              <a:xfrm>
                <a:off x="305677" y="4194232"/>
                <a:ext cx="346570" cy="461665"/>
              </a:xfrm>
              <a:prstGeom prst="rect">
                <a:avLst/>
              </a:prstGeom>
              <a:noFill/>
            </p:spPr>
            <p:txBody>
              <a:bodyPr wrap="none" rtlCol="0">
                <a:spAutoFit/>
              </a:bodyPr>
              <a:lstStyle/>
              <a:p>
                <a:r>
                  <a:rPr lang="en-US" dirty="0"/>
                  <a:t>1</a:t>
                </a:r>
                <a:endParaRPr lang="en-US" baseline="-25000" dirty="0"/>
              </a:p>
            </p:txBody>
          </p:sp>
        </p:grpSp>
        <p:cxnSp>
          <p:nvCxnSpPr>
            <p:cNvPr id="95" name="Straight Arrow Connector 94">
              <a:extLst>
                <a:ext uri="{FF2B5EF4-FFF2-40B4-BE49-F238E27FC236}">
                  <a16:creationId xmlns:a16="http://schemas.microsoft.com/office/drawing/2014/main" id="{E08D3F6C-0353-6147-956C-E9E5A007EC6B}"/>
                </a:ext>
              </a:extLst>
            </p:cNvPr>
            <p:cNvCxnSpPr>
              <a:stCxn id="144" idx="0"/>
            </p:cNvCxnSpPr>
            <p:nvPr/>
          </p:nvCxnSpPr>
          <p:spPr>
            <a:xfrm flipV="1">
              <a:off x="1049293" y="3802582"/>
              <a:ext cx="28027" cy="1099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id="{A6EE3C55-7C8F-D146-89BF-FE96788BE5E4}"/>
                </a:ext>
              </a:extLst>
            </p:cNvPr>
            <p:cNvGrpSpPr/>
            <p:nvPr/>
          </p:nvGrpSpPr>
          <p:grpSpPr>
            <a:xfrm>
              <a:off x="1511141" y="1882982"/>
              <a:ext cx="690275" cy="668381"/>
              <a:chOff x="4761904" y="2188853"/>
              <a:chExt cx="720000" cy="720000"/>
            </a:xfrm>
          </p:grpSpPr>
          <p:sp>
            <p:nvSpPr>
              <p:cNvPr id="141" name="Oval 140">
                <a:extLst>
                  <a:ext uri="{FF2B5EF4-FFF2-40B4-BE49-F238E27FC236}">
                    <a16:creationId xmlns:a16="http://schemas.microsoft.com/office/drawing/2014/main" id="{0F30215C-BE1B-2C4F-AFA8-33189C3E2F88}"/>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E66F021-4722-354E-A01F-65E3FFC0E011}"/>
                      </a:ext>
                    </a:extLst>
                  </p:cNvPr>
                  <p:cNvSpPr txBox="1"/>
                  <p:nvPr/>
                </p:nvSpPr>
                <p:spPr>
                  <a:xfrm>
                    <a:off x="5022150" y="2351893"/>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022150" y="2351893"/>
                    <a:ext cx="237244" cy="369332"/>
                  </a:xfrm>
                  <a:prstGeom prst="rect">
                    <a:avLst/>
                  </a:prstGeom>
                  <a:blipFill rotWithShape="0">
                    <a:blip r:embed="rId5"/>
                    <a:stretch>
                      <a:fillRect l="-32432" r="-32432" b="-14286"/>
                    </a:stretch>
                  </a:blipFill>
                </p:spPr>
                <p:txBody>
                  <a:bodyPr/>
                  <a:lstStyle/>
                  <a:p>
                    <a:r>
                      <a:rPr lang="en-US">
                        <a:noFill/>
                      </a:rPr>
                      <a:t> </a:t>
                    </a:r>
                  </a:p>
                </p:txBody>
              </p:sp>
            </mc:Fallback>
          </mc:AlternateContent>
        </p:grpSp>
        <p:cxnSp>
          <p:nvCxnSpPr>
            <p:cNvPr id="97" name="Straight Arrow Connector 96">
              <a:extLst>
                <a:ext uri="{FF2B5EF4-FFF2-40B4-BE49-F238E27FC236}">
                  <a16:creationId xmlns:a16="http://schemas.microsoft.com/office/drawing/2014/main" id="{82656150-EDCE-0349-9134-E180CEF94812}"/>
                </a:ext>
              </a:extLst>
            </p:cNvPr>
            <p:cNvCxnSpPr>
              <a:stCxn id="84" idx="0"/>
            </p:cNvCxnSpPr>
            <p:nvPr/>
          </p:nvCxnSpPr>
          <p:spPr>
            <a:xfrm flipV="1">
              <a:off x="1321369" y="2542286"/>
              <a:ext cx="552999" cy="689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26406D9A-921B-774F-A161-1595139ACEE3}"/>
                </a:ext>
              </a:extLst>
            </p:cNvPr>
            <p:cNvCxnSpPr>
              <a:stCxn id="148" idx="0"/>
            </p:cNvCxnSpPr>
            <p:nvPr/>
          </p:nvCxnSpPr>
          <p:spPr>
            <a:xfrm flipH="1" flipV="1">
              <a:off x="1856279" y="2551362"/>
              <a:ext cx="501280" cy="691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6DD190FE-092A-1D49-A8AB-17F494DF7664}"/>
                </a:ext>
              </a:extLst>
            </p:cNvPr>
            <p:cNvCxnSpPr>
              <a:stCxn id="87" idx="0"/>
            </p:cNvCxnSpPr>
            <p:nvPr/>
          </p:nvCxnSpPr>
          <p:spPr>
            <a:xfrm flipH="1" flipV="1">
              <a:off x="2357559" y="3911632"/>
              <a:ext cx="104008" cy="1155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BCDF175-6CFB-3448-B532-CCDD0A1D8F89}"/>
                </a:ext>
              </a:extLst>
            </p:cNvPr>
            <p:cNvCxnSpPr>
              <a:stCxn id="88" idx="0"/>
            </p:cNvCxnSpPr>
            <p:nvPr/>
          </p:nvCxnSpPr>
          <p:spPr>
            <a:xfrm flipH="1" flipV="1">
              <a:off x="2366010" y="3902559"/>
              <a:ext cx="1128757" cy="1166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4D80837-74E4-E640-B442-260D95F84677}"/>
                </a:ext>
              </a:extLst>
            </p:cNvPr>
            <p:cNvCxnSpPr>
              <a:stCxn id="144" idx="0"/>
            </p:cNvCxnSpPr>
            <p:nvPr/>
          </p:nvCxnSpPr>
          <p:spPr>
            <a:xfrm flipV="1">
              <a:off x="1049293" y="3911632"/>
              <a:ext cx="1308266" cy="990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94C260A4-AA8C-9740-9274-2583826A3535}"/>
                </a:ext>
              </a:extLst>
            </p:cNvPr>
            <p:cNvSpPr/>
            <p:nvPr/>
          </p:nvSpPr>
          <p:spPr>
            <a:xfrm>
              <a:off x="199205" y="3389413"/>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103" name="TextBox 102">
              <a:extLst>
                <a:ext uri="{FF2B5EF4-FFF2-40B4-BE49-F238E27FC236}">
                  <a16:creationId xmlns:a16="http://schemas.microsoft.com/office/drawing/2014/main" id="{4116C902-D708-AD47-BC3E-D2118BAC82B1}"/>
                </a:ext>
              </a:extLst>
            </p:cNvPr>
            <p:cNvSpPr txBox="1"/>
            <p:nvPr/>
          </p:nvSpPr>
          <p:spPr>
            <a:xfrm>
              <a:off x="213759" y="3361693"/>
              <a:ext cx="346570" cy="461665"/>
            </a:xfrm>
            <a:prstGeom prst="rect">
              <a:avLst/>
            </a:prstGeom>
            <a:noFill/>
          </p:spPr>
          <p:txBody>
            <a:bodyPr wrap="none" rtlCol="0">
              <a:spAutoFit/>
            </a:bodyPr>
            <a:lstStyle/>
            <a:p>
              <a:r>
                <a:rPr lang="en-US" dirty="0"/>
                <a:t>1</a:t>
              </a:r>
              <a:endParaRPr lang="en-US" baseline="-25000" dirty="0"/>
            </a:p>
          </p:txBody>
        </p:sp>
        <p:cxnSp>
          <p:nvCxnSpPr>
            <p:cNvPr id="104" name="Straight Arrow Connector 103">
              <a:extLst>
                <a:ext uri="{FF2B5EF4-FFF2-40B4-BE49-F238E27FC236}">
                  <a16:creationId xmlns:a16="http://schemas.microsoft.com/office/drawing/2014/main" id="{E76DD8FE-8373-6744-B095-5E74616BADD8}"/>
                </a:ext>
              </a:extLst>
            </p:cNvPr>
            <p:cNvCxnSpPr>
              <a:stCxn id="102" idx="0"/>
            </p:cNvCxnSpPr>
            <p:nvPr/>
          </p:nvCxnSpPr>
          <p:spPr>
            <a:xfrm flipV="1">
              <a:off x="404405" y="2557598"/>
              <a:ext cx="1427957" cy="831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7B0CEE8-513D-6B46-B7CA-BB887704A3D5}"/>
                </a:ext>
              </a:extLst>
            </p:cNvPr>
            <p:cNvCxnSpPr/>
            <p:nvPr/>
          </p:nvCxnSpPr>
          <p:spPr>
            <a:xfrm flipH="1" flipV="1">
              <a:off x="1869522" y="817343"/>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59358F00-DEC2-7747-AC85-69F3596A90CA}"/>
                </a:ext>
              </a:extLst>
            </p:cNvPr>
            <p:cNvSpPr txBox="1"/>
            <p:nvPr/>
          </p:nvSpPr>
          <p:spPr>
            <a:xfrm>
              <a:off x="5371367" y="1024416"/>
              <a:ext cx="1462580" cy="707886"/>
            </a:xfrm>
            <a:prstGeom prst="rect">
              <a:avLst/>
            </a:prstGeom>
            <a:noFill/>
          </p:spPr>
          <p:txBody>
            <a:bodyPr wrap="none" rtlCol="0">
              <a:spAutoFit/>
            </a:bodyPr>
            <a:lstStyle/>
            <a:p>
              <a:pPr algn="ctr"/>
              <a:r>
                <a:rPr lang="en-US" sz="2000"/>
                <a:t>softmax</a:t>
              </a:r>
              <a:endParaRPr lang="en-US" sz="2000" dirty="0"/>
            </a:p>
            <a:p>
              <a:pPr algn="ctr"/>
              <a:r>
                <a:rPr lang="en-US" sz="2000" dirty="0"/>
                <a:t>output layer</a:t>
              </a:r>
            </a:p>
          </p:txBody>
        </p:sp>
        <p:sp>
          <p:nvSpPr>
            <p:cNvPr id="107" name="TextBox 106">
              <a:extLst>
                <a:ext uri="{FF2B5EF4-FFF2-40B4-BE49-F238E27FC236}">
                  <a16:creationId xmlns:a16="http://schemas.microsoft.com/office/drawing/2014/main" id="{5D784A96-7A9D-1C41-83B6-E7712B145086}"/>
                </a:ext>
              </a:extLst>
            </p:cNvPr>
            <p:cNvSpPr txBox="1"/>
            <p:nvPr/>
          </p:nvSpPr>
          <p:spPr>
            <a:xfrm>
              <a:off x="1154118" y="3120390"/>
              <a:ext cx="343364" cy="461665"/>
            </a:xfrm>
            <a:prstGeom prst="rect">
              <a:avLst/>
            </a:prstGeom>
            <a:noFill/>
          </p:spPr>
          <p:txBody>
            <a:bodyPr wrap="none" rtlCol="0">
              <a:spAutoFit/>
            </a:bodyPr>
            <a:lstStyle/>
            <a:p>
              <a:r>
                <a:rPr lang="en-US" i="1" dirty="0"/>
                <a:t>g</a:t>
              </a:r>
            </a:p>
          </p:txBody>
        </p:sp>
        <p:cxnSp>
          <p:nvCxnSpPr>
            <p:cNvPr id="108" name="Straight Connector 107">
              <a:extLst>
                <a:ext uri="{FF2B5EF4-FFF2-40B4-BE49-F238E27FC236}">
                  <a16:creationId xmlns:a16="http://schemas.microsoft.com/office/drawing/2014/main" id="{5220A937-F3F3-5A48-A79C-AA57A9232C07}"/>
                </a:ext>
              </a:extLst>
            </p:cNvPr>
            <p:cNvCxnSpPr/>
            <p:nvPr/>
          </p:nvCxnSpPr>
          <p:spPr>
            <a:xfrm>
              <a:off x="3065568" y="364997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41FFF29-7762-E344-9A6B-C6E6D30EC3A7}"/>
                    </a:ext>
                  </a:extLst>
                </p:cNvPr>
                <p:cNvSpPr txBox="1"/>
                <p:nvPr/>
              </p:nvSpPr>
              <p:spPr>
                <a:xfrm>
                  <a:off x="3305432" y="363223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305432" y="3632236"/>
                  <a:ext cx="227450" cy="342853"/>
                </a:xfrm>
                <a:prstGeom prst="rect">
                  <a:avLst/>
                </a:prstGeom>
                <a:blipFill rotWithShape="0">
                  <a:blip r:embed="rId4"/>
                  <a:stretch>
                    <a:fillRect l="-31579" r="-28947" b="-12281"/>
                  </a:stretch>
                </a:blipFill>
              </p:spPr>
              <p:txBody>
                <a:bodyPr/>
                <a:lstStyle/>
                <a:p>
                  <a:r>
                    <a:rPr lang="en-US">
                      <a:noFill/>
                    </a:rPr>
                    <a:t> </a:t>
                  </a:r>
                </a:p>
              </p:txBody>
            </p:sp>
          </mc:Fallback>
        </mc:AlternateContent>
        <p:sp>
          <p:nvSpPr>
            <p:cNvPr id="110" name="TextBox 109">
              <a:extLst>
                <a:ext uri="{FF2B5EF4-FFF2-40B4-BE49-F238E27FC236}">
                  <a16:creationId xmlns:a16="http://schemas.microsoft.com/office/drawing/2014/main" id="{7D565FF0-FD03-D94A-94B9-8717D213B238}"/>
                </a:ext>
              </a:extLst>
            </p:cNvPr>
            <p:cNvSpPr txBox="1"/>
            <p:nvPr/>
          </p:nvSpPr>
          <p:spPr>
            <a:xfrm>
              <a:off x="3251440" y="3205895"/>
              <a:ext cx="343364" cy="461665"/>
            </a:xfrm>
            <a:prstGeom prst="rect">
              <a:avLst/>
            </a:prstGeom>
            <a:noFill/>
          </p:spPr>
          <p:txBody>
            <a:bodyPr wrap="none" rtlCol="0">
              <a:spAutoFit/>
            </a:bodyPr>
            <a:lstStyle/>
            <a:p>
              <a:r>
                <a:rPr lang="en-US" i="1" dirty="0"/>
                <a:t>g</a:t>
              </a:r>
            </a:p>
          </p:txBody>
        </p:sp>
        <p:sp>
          <p:nvSpPr>
            <p:cNvPr id="111" name="TextBox 110">
              <a:extLst>
                <a:ext uri="{FF2B5EF4-FFF2-40B4-BE49-F238E27FC236}">
                  <a16:creationId xmlns:a16="http://schemas.microsoft.com/office/drawing/2014/main" id="{F0A59E05-4717-754B-A754-AF8A747DA6F5}"/>
                </a:ext>
              </a:extLst>
            </p:cNvPr>
            <p:cNvSpPr txBox="1"/>
            <p:nvPr/>
          </p:nvSpPr>
          <p:spPr>
            <a:xfrm>
              <a:off x="4308140" y="3205895"/>
              <a:ext cx="343364" cy="461665"/>
            </a:xfrm>
            <a:prstGeom prst="rect">
              <a:avLst/>
            </a:prstGeom>
            <a:noFill/>
          </p:spPr>
          <p:txBody>
            <a:bodyPr wrap="none" rtlCol="0">
              <a:spAutoFit/>
            </a:bodyPr>
            <a:lstStyle/>
            <a:p>
              <a:r>
                <a:rPr lang="en-US" i="1" dirty="0"/>
                <a:t>g</a:t>
              </a:r>
            </a:p>
          </p:txBody>
        </p:sp>
        <p:grpSp>
          <p:nvGrpSpPr>
            <p:cNvPr id="112" name="Group 111">
              <a:extLst>
                <a:ext uri="{FF2B5EF4-FFF2-40B4-BE49-F238E27FC236}">
                  <a16:creationId xmlns:a16="http://schemas.microsoft.com/office/drawing/2014/main" id="{4F521563-DD70-C446-8963-9740CD225484}"/>
                </a:ext>
              </a:extLst>
            </p:cNvPr>
            <p:cNvGrpSpPr/>
            <p:nvPr/>
          </p:nvGrpSpPr>
          <p:grpSpPr>
            <a:xfrm>
              <a:off x="2748314" y="1900077"/>
              <a:ext cx="690276" cy="668380"/>
              <a:chOff x="5901597" y="2889642"/>
              <a:chExt cx="690276" cy="668380"/>
            </a:xfrm>
          </p:grpSpPr>
          <p:sp>
            <p:nvSpPr>
              <p:cNvPr id="139" name="Oval 138">
                <a:extLst>
                  <a:ext uri="{FF2B5EF4-FFF2-40B4-BE49-F238E27FC236}">
                    <a16:creationId xmlns:a16="http://schemas.microsoft.com/office/drawing/2014/main" id="{0464C88C-FC83-0049-9E2B-0369EA7EE418}"/>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A906EF02-F86D-5044-8B86-E47B54B53135}"/>
                      </a:ext>
                    </a:extLst>
                  </p:cNvPr>
                  <p:cNvSpPr txBox="1"/>
                  <p:nvPr/>
                </p:nvSpPr>
                <p:spPr>
                  <a:xfrm>
                    <a:off x="6141461" y="30409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6141461" y="3040995"/>
                    <a:ext cx="227450" cy="342853"/>
                  </a:xfrm>
                  <a:prstGeom prst="rect">
                    <a:avLst/>
                  </a:prstGeom>
                  <a:blipFill rotWithShape="0">
                    <a:blip r:embed="rId4"/>
                    <a:stretch>
                      <a:fillRect l="-32432" r="-32432" b="-14286"/>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3885284A-6FC5-9143-924A-DEEA594FC674}"/>
                </a:ext>
              </a:extLst>
            </p:cNvPr>
            <p:cNvGrpSpPr/>
            <p:nvPr/>
          </p:nvGrpSpPr>
          <p:grpSpPr>
            <a:xfrm>
              <a:off x="4060506" y="1873905"/>
              <a:ext cx="690276" cy="668380"/>
              <a:chOff x="5901597" y="2889642"/>
              <a:chExt cx="690276" cy="668380"/>
            </a:xfrm>
          </p:grpSpPr>
          <p:sp>
            <p:nvSpPr>
              <p:cNvPr id="137" name="Oval 136">
                <a:extLst>
                  <a:ext uri="{FF2B5EF4-FFF2-40B4-BE49-F238E27FC236}">
                    <a16:creationId xmlns:a16="http://schemas.microsoft.com/office/drawing/2014/main" id="{86400003-2170-B74D-817A-65E4D5D0D851}"/>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288FDBF-3D6A-CE48-A227-3DC787EC84D2}"/>
                      </a:ext>
                    </a:extLst>
                  </p:cNvPr>
                  <p:cNvSpPr txBox="1"/>
                  <p:nvPr/>
                </p:nvSpPr>
                <p:spPr>
                  <a:xfrm>
                    <a:off x="6141461" y="30409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6141461" y="3040995"/>
                    <a:ext cx="227450" cy="342853"/>
                  </a:xfrm>
                  <a:prstGeom prst="rect">
                    <a:avLst/>
                  </a:prstGeom>
                  <a:blipFill rotWithShape="0">
                    <a:blip r:embed="rId6"/>
                    <a:stretch>
                      <a:fillRect l="-31579" r="-28947" b="-14286"/>
                    </a:stretch>
                  </a:blipFill>
                </p:spPr>
                <p:txBody>
                  <a:bodyPr/>
                  <a:lstStyle/>
                  <a:p>
                    <a:r>
                      <a:rPr lang="en-US">
                        <a:noFill/>
                      </a:rPr>
                      <a:t> </a:t>
                    </a:r>
                  </a:p>
                </p:txBody>
              </p:sp>
            </mc:Fallback>
          </mc:AlternateContent>
        </p:grpSp>
        <p:cxnSp>
          <p:nvCxnSpPr>
            <p:cNvPr id="114" name="Straight Arrow Connector 113">
              <a:extLst>
                <a:ext uri="{FF2B5EF4-FFF2-40B4-BE49-F238E27FC236}">
                  <a16:creationId xmlns:a16="http://schemas.microsoft.com/office/drawing/2014/main" id="{3E900822-F4EA-3640-9CB9-CC2AF728C66B}"/>
                </a:ext>
              </a:extLst>
            </p:cNvPr>
            <p:cNvCxnSpPr>
              <a:stCxn id="87" idx="0"/>
              <a:endCxn id="83" idx="4"/>
            </p:cNvCxnSpPr>
            <p:nvPr/>
          </p:nvCxnSpPr>
          <p:spPr>
            <a:xfrm flipV="1">
              <a:off x="2461567" y="3984163"/>
              <a:ext cx="949139" cy="1083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FCE5D78-A0FC-3645-9400-78A0C29EE198}"/>
                </a:ext>
              </a:extLst>
            </p:cNvPr>
            <p:cNvCxnSpPr>
              <a:stCxn id="87" idx="0"/>
              <a:endCxn id="145" idx="4"/>
            </p:cNvCxnSpPr>
            <p:nvPr/>
          </p:nvCxnSpPr>
          <p:spPr>
            <a:xfrm flipV="1">
              <a:off x="2461567" y="3984163"/>
              <a:ext cx="2005839" cy="1083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2A25098-80FE-294C-B516-0B123965E931}"/>
                </a:ext>
              </a:extLst>
            </p:cNvPr>
            <p:cNvCxnSpPr>
              <a:stCxn id="88" idx="0"/>
            </p:cNvCxnSpPr>
            <p:nvPr/>
          </p:nvCxnSpPr>
          <p:spPr>
            <a:xfrm flipV="1">
              <a:off x="3494767" y="3984164"/>
              <a:ext cx="972639" cy="1085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D4C24584-C2FD-D14B-8592-010336B91257}"/>
                </a:ext>
              </a:extLst>
            </p:cNvPr>
            <p:cNvCxnSpPr>
              <a:stCxn id="88" idx="0"/>
              <a:endCxn id="83" idx="4"/>
            </p:cNvCxnSpPr>
            <p:nvPr/>
          </p:nvCxnSpPr>
          <p:spPr>
            <a:xfrm flipH="1" flipV="1">
              <a:off x="3410706" y="3984163"/>
              <a:ext cx="84061" cy="1085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2A6234D-2694-4749-9419-2A202A378F27}"/>
                </a:ext>
              </a:extLst>
            </p:cNvPr>
            <p:cNvCxnSpPr>
              <a:stCxn id="144" idx="0"/>
              <a:endCxn id="83" idx="4"/>
            </p:cNvCxnSpPr>
            <p:nvPr/>
          </p:nvCxnSpPr>
          <p:spPr>
            <a:xfrm flipV="1">
              <a:off x="1049293" y="3984163"/>
              <a:ext cx="2361413" cy="91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05DBD1E7-6763-C346-8188-A1FDEF44DB74}"/>
                </a:ext>
              </a:extLst>
            </p:cNvPr>
            <p:cNvCxnSpPr>
              <a:stCxn id="144" idx="0"/>
              <a:endCxn id="145" idx="4"/>
            </p:cNvCxnSpPr>
            <p:nvPr/>
          </p:nvCxnSpPr>
          <p:spPr>
            <a:xfrm flipV="1">
              <a:off x="1049293" y="3984163"/>
              <a:ext cx="3418113" cy="91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5997EBA5-3B98-8B46-A8AA-A65D05F144BF}"/>
                </a:ext>
              </a:extLst>
            </p:cNvPr>
            <p:cNvCxnSpPr>
              <a:stCxn id="84" idx="0"/>
              <a:endCxn id="139" idx="4"/>
            </p:cNvCxnSpPr>
            <p:nvPr/>
          </p:nvCxnSpPr>
          <p:spPr>
            <a:xfrm flipV="1">
              <a:off x="1321369" y="2568457"/>
              <a:ext cx="1772083" cy="663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7C573037-4810-6647-A8B6-D35C934F95D5}"/>
                </a:ext>
              </a:extLst>
            </p:cNvPr>
            <p:cNvCxnSpPr>
              <a:stCxn id="148" idx="0"/>
            </p:cNvCxnSpPr>
            <p:nvPr/>
          </p:nvCxnSpPr>
          <p:spPr>
            <a:xfrm flipV="1">
              <a:off x="2357559" y="2594629"/>
              <a:ext cx="735893" cy="648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32DD588-8AA4-6C49-BE3D-CF170FE97D09}"/>
                </a:ext>
              </a:extLst>
            </p:cNvPr>
            <p:cNvCxnSpPr>
              <a:stCxn id="148" idx="0"/>
              <a:endCxn id="137" idx="4"/>
            </p:cNvCxnSpPr>
            <p:nvPr/>
          </p:nvCxnSpPr>
          <p:spPr>
            <a:xfrm flipV="1">
              <a:off x="2357559" y="2542285"/>
              <a:ext cx="2048085" cy="700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A164A225-1E70-F14E-B050-7E3524EB3A67}"/>
                </a:ext>
              </a:extLst>
            </p:cNvPr>
            <p:cNvCxnSpPr>
              <a:stCxn id="83" idx="0"/>
              <a:endCxn id="137" idx="4"/>
            </p:cNvCxnSpPr>
            <p:nvPr/>
          </p:nvCxnSpPr>
          <p:spPr>
            <a:xfrm flipV="1">
              <a:off x="3410706" y="2542285"/>
              <a:ext cx="994938" cy="773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FA823E7F-E618-2344-B390-2EA6EA1E674D}"/>
                </a:ext>
              </a:extLst>
            </p:cNvPr>
            <p:cNvCxnSpPr>
              <a:stCxn id="83" idx="0"/>
              <a:endCxn id="139" idx="4"/>
            </p:cNvCxnSpPr>
            <p:nvPr/>
          </p:nvCxnSpPr>
          <p:spPr>
            <a:xfrm flipH="1" flipV="1">
              <a:off x="3093452" y="2568457"/>
              <a:ext cx="317254" cy="747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638E22D6-7AE5-054F-A4B9-E08F9BD665C0}"/>
                </a:ext>
              </a:extLst>
            </p:cNvPr>
            <p:cNvSpPr txBox="1"/>
            <p:nvPr/>
          </p:nvSpPr>
          <p:spPr>
            <a:xfrm>
              <a:off x="2198293" y="3133364"/>
              <a:ext cx="343364" cy="461665"/>
            </a:xfrm>
            <a:prstGeom prst="rect">
              <a:avLst/>
            </a:prstGeom>
            <a:noFill/>
          </p:spPr>
          <p:txBody>
            <a:bodyPr wrap="none" rtlCol="0">
              <a:spAutoFit/>
            </a:bodyPr>
            <a:lstStyle/>
            <a:p>
              <a:r>
                <a:rPr lang="en-US" i="1" dirty="0"/>
                <a:t>g</a:t>
              </a:r>
            </a:p>
          </p:txBody>
        </p:sp>
        <p:cxnSp>
          <p:nvCxnSpPr>
            <p:cNvPr id="126" name="Straight Arrow Connector 125">
              <a:extLst>
                <a:ext uri="{FF2B5EF4-FFF2-40B4-BE49-F238E27FC236}">
                  <a16:creationId xmlns:a16="http://schemas.microsoft.com/office/drawing/2014/main" id="{68BA2BA9-4C5C-0B45-A4F7-60D405DD1BA3}"/>
                </a:ext>
              </a:extLst>
            </p:cNvPr>
            <p:cNvCxnSpPr>
              <a:stCxn id="84" idx="0"/>
              <a:endCxn id="137" idx="4"/>
            </p:cNvCxnSpPr>
            <p:nvPr/>
          </p:nvCxnSpPr>
          <p:spPr>
            <a:xfrm flipV="1">
              <a:off x="1321369" y="2542285"/>
              <a:ext cx="3084275" cy="689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6335F774-1645-7A40-BF66-50A480272FA4}"/>
                </a:ext>
              </a:extLst>
            </p:cNvPr>
            <p:cNvCxnSpPr>
              <a:stCxn id="145" idx="0"/>
              <a:endCxn id="138" idx="2"/>
            </p:cNvCxnSpPr>
            <p:nvPr/>
          </p:nvCxnSpPr>
          <p:spPr>
            <a:xfrm flipH="1" flipV="1">
              <a:off x="4414095" y="2368111"/>
              <a:ext cx="53311" cy="947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D2D0BBEA-2556-A247-B4C3-6C637F9C2148}"/>
                </a:ext>
              </a:extLst>
            </p:cNvPr>
            <p:cNvCxnSpPr>
              <a:stCxn id="145" idx="0"/>
              <a:endCxn id="139" idx="4"/>
            </p:cNvCxnSpPr>
            <p:nvPr/>
          </p:nvCxnSpPr>
          <p:spPr>
            <a:xfrm flipH="1" flipV="1">
              <a:off x="3093452" y="2568457"/>
              <a:ext cx="1373954" cy="747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362AA754-AD1E-7540-81BE-12245C52E216}"/>
                </a:ext>
              </a:extLst>
            </p:cNvPr>
            <p:cNvCxnSpPr>
              <a:stCxn id="145" idx="0"/>
              <a:endCxn id="141" idx="4"/>
            </p:cNvCxnSpPr>
            <p:nvPr/>
          </p:nvCxnSpPr>
          <p:spPr>
            <a:xfrm flipH="1" flipV="1">
              <a:off x="1856279" y="2551363"/>
              <a:ext cx="26111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C8B9F21B-1F7F-8B40-83D3-247BF788B339}"/>
                </a:ext>
              </a:extLst>
            </p:cNvPr>
            <p:cNvCxnSpPr>
              <a:stCxn id="145" idx="0"/>
              <a:endCxn id="141" idx="4"/>
            </p:cNvCxnSpPr>
            <p:nvPr/>
          </p:nvCxnSpPr>
          <p:spPr>
            <a:xfrm flipH="1" flipV="1">
              <a:off x="1856279" y="2551363"/>
              <a:ext cx="26111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AEE13A0-66E1-0D4B-A422-E0C2C9FFACE5}"/>
                </a:ext>
              </a:extLst>
            </p:cNvPr>
            <p:cNvCxnSpPr>
              <a:stCxn id="83" idx="0"/>
              <a:endCxn id="141" idx="4"/>
            </p:cNvCxnSpPr>
            <p:nvPr/>
          </p:nvCxnSpPr>
          <p:spPr>
            <a:xfrm flipH="1" flipV="1">
              <a:off x="1856279" y="2551363"/>
              <a:ext cx="15544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6353C6C0-DB57-3643-9F3B-94B6E2C389B8}"/>
                </a:ext>
              </a:extLst>
            </p:cNvPr>
            <p:cNvCxnSpPr>
              <a:stCxn id="83" idx="0"/>
              <a:endCxn id="141" idx="4"/>
            </p:cNvCxnSpPr>
            <p:nvPr/>
          </p:nvCxnSpPr>
          <p:spPr>
            <a:xfrm flipH="1" flipV="1">
              <a:off x="1856279" y="2551363"/>
              <a:ext cx="15544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CB159B49-40AA-6D47-AB30-0D5280217757}"/>
                </a:ext>
              </a:extLst>
            </p:cNvPr>
            <p:cNvCxnSpPr/>
            <p:nvPr/>
          </p:nvCxnSpPr>
          <p:spPr>
            <a:xfrm flipH="1" flipV="1">
              <a:off x="3101902" y="849488"/>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71DC5DF-6E5E-3F43-94F9-504CEB78DDD2}"/>
                </a:ext>
              </a:extLst>
            </p:cNvPr>
            <p:cNvCxnSpPr/>
            <p:nvPr/>
          </p:nvCxnSpPr>
          <p:spPr>
            <a:xfrm flipH="1" flipV="1">
              <a:off x="4414095" y="836078"/>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B327B0FF-0258-4B45-B6D1-17012F657840}"/>
                </a:ext>
              </a:extLst>
            </p:cNvPr>
            <p:cNvCxnSpPr>
              <a:stCxn id="102" idx="0"/>
              <a:endCxn id="139" idx="4"/>
            </p:cNvCxnSpPr>
            <p:nvPr/>
          </p:nvCxnSpPr>
          <p:spPr>
            <a:xfrm flipV="1">
              <a:off x="404405" y="2568457"/>
              <a:ext cx="2689047" cy="820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1F92B9D9-6961-764B-9C3D-97B0846CC7CC}"/>
                </a:ext>
              </a:extLst>
            </p:cNvPr>
            <p:cNvCxnSpPr>
              <a:endCxn id="137" idx="4"/>
            </p:cNvCxnSpPr>
            <p:nvPr/>
          </p:nvCxnSpPr>
          <p:spPr>
            <a:xfrm flipV="1">
              <a:off x="404405" y="2542285"/>
              <a:ext cx="4001239" cy="857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51" name="Rounded Rectangle 150">
            <a:extLst>
              <a:ext uri="{FF2B5EF4-FFF2-40B4-BE49-F238E27FC236}">
                <a16:creationId xmlns:a16="http://schemas.microsoft.com/office/drawing/2014/main" id="{41B2368F-D0F2-4740-9560-979D74B96C33}"/>
              </a:ext>
            </a:extLst>
          </p:cNvPr>
          <p:cNvSpPr/>
          <p:nvPr/>
        </p:nvSpPr>
        <p:spPr>
          <a:xfrm>
            <a:off x="3714929" y="1338455"/>
            <a:ext cx="3297584" cy="4266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Softmax</a:t>
            </a:r>
            <a:endParaRPr lang="en-US" dirty="0"/>
          </a:p>
        </p:txBody>
      </p:sp>
      <p:sp>
        <p:nvSpPr>
          <p:cNvPr id="152" name="TextBox 151">
            <a:extLst>
              <a:ext uri="{FF2B5EF4-FFF2-40B4-BE49-F238E27FC236}">
                <a16:creationId xmlns:a16="http://schemas.microsoft.com/office/drawing/2014/main" id="{FCD17B71-B3B8-1145-8CA8-A5D0A3FD7C04}"/>
              </a:ext>
            </a:extLst>
          </p:cNvPr>
          <p:cNvSpPr txBox="1"/>
          <p:nvPr/>
        </p:nvSpPr>
        <p:spPr>
          <a:xfrm>
            <a:off x="6176202" y="4950191"/>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Tree>
    <p:extLst>
      <p:ext uri="{BB962C8B-B14F-4D97-AF65-F5344CB8AC3E}">
        <p14:creationId xmlns:p14="http://schemas.microsoft.com/office/powerpoint/2010/main" val="65905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US" u="sng" dirty="0">
                <a:hlinkClick r:id="rId2"/>
              </a:rPr>
              <a:t>playground.tensorflow.org</a:t>
            </a:r>
            <a:endParaRPr lang="en-US" u="sng" dirty="0"/>
          </a:p>
          <a:p>
            <a:endParaRPr lang="en-US" dirty="0"/>
          </a:p>
          <a:p>
            <a:endParaRPr lang="en-US" dirty="0"/>
          </a:p>
          <a:p>
            <a:pPr marL="0" indent="0">
              <a:buNone/>
            </a:pPr>
            <a:r>
              <a:rPr lang="en-US" dirty="0"/>
              <a:t>Let’s create simple feedforward ANNs and see some effects of training in real time. </a:t>
            </a:r>
            <a:r>
              <a:rPr lang="en-US" dirty="0">
                <a:sym typeface="Wingdings"/>
              </a:rPr>
              <a:t></a:t>
            </a:r>
            <a:endParaRPr lang="en-US" dirty="0"/>
          </a:p>
          <a:p>
            <a:endParaRPr lang="en-US" dirty="0"/>
          </a:p>
        </p:txBody>
      </p:sp>
      <p:sp>
        <p:nvSpPr>
          <p:cNvPr id="3" name="Text Placeholder 2"/>
          <p:cNvSpPr>
            <a:spLocks noGrp="1"/>
          </p:cNvSpPr>
          <p:nvPr>
            <p:ph type="body" sz="quarter" idx="10"/>
          </p:nvPr>
        </p:nvSpPr>
        <p:spPr/>
        <p:txBody>
          <a:bodyPr/>
          <a:lstStyle/>
          <a:p>
            <a:r>
              <a:rPr lang="en-US" dirty="0"/>
              <a:t>Day 09 Practice</a:t>
            </a:r>
          </a:p>
        </p:txBody>
      </p:sp>
      <p:sp>
        <p:nvSpPr>
          <p:cNvPr id="4" name="Text Placeholder 3"/>
          <p:cNvSpPr>
            <a:spLocks noGrp="1"/>
          </p:cNvSpPr>
          <p:nvPr>
            <p:ph type="body" sz="quarter" idx="12"/>
          </p:nvPr>
        </p:nvSpPr>
        <p:spPr/>
        <p:txBody>
          <a:bodyPr/>
          <a:lstStyle/>
          <a:p>
            <a:r>
              <a:rPr lang="en-US" dirty="0"/>
              <a:t>Interactive Google platform for playing with ANNs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84199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775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8616088" cy="2970470"/>
          </a:xfrm>
        </p:spPr>
        <p:txBody>
          <a:bodyPr>
            <a:noAutofit/>
          </a:bodyPr>
          <a:lstStyle/>
          <a:p>
            <a:pPr marL="457200" indent="-457200">
              <a:buFont typeface="+mj-lt"/>
              <a:buAutoNum type="arabicPeriod"/>
            </a:pPr>
            <a:r>
              <a:rPr lang="en-US" dirty="0"/>
              <a:t>Select the </a:t>
            </a:r>
            <a:r>
              <a:rPr lang="en-US" dirty="0">
                <a:solidFill>
                  <a:srgbClr val="C00000"/>
                </a:solidFill>
              </a:rPr>
              <a:t>third dataset</a:t>
            </a:r>
            <a:r>
              <a:rPr lang="en-US" dirty="0"/>
              <a:t>. </a:t>
            </a:r>
          </a:p>
          <a:p>
            <a:pPr marL="1066785" lvl="1" indent="-457200">
              <a:buFont typeface="+mj-lt"/>
              <a:buAutoNum type="alphaLcParenR"/>
            </a:pPr>
            <a:r>
              <a:rPr lang="en-US" sz="1400" dirty="0"/>
              <a:t>Train the network using X</a:t>
            </a:r>
            <a:r>
              <a:rPr lang="en-US" sz="1400" baseline="-25000" dirty="0"/>
              <a:t>1</a:t>
            </a:r>
            <a:r>
              <a:rPr lang="en-US" sz="1400" dirty="0"/>
              <a:t> and X</a:t>
            </a:r>
            <a:r>
              <a:rPr lang="en-US" sz="1400" baseline="-25000" dirty="0"/>
              <a:t>2</a:t>
            </a:r>
            <a:r>
              <a:rPr lang="en-US" sz="1400" dirty="0"/>
              <a:t>.</a:t>
            </a:r>
          </a:p>
          <a:p>
            <a:pPr marL="457200" indent="-457200">
              <a:buFont typeface="+mj-lt"/>
              <a:buAutoNum type="arabicPeriod"/>
            </a:pPr>
            <a:r>
              <a:rPr lang="en-US" dirty="0"/>
              <a:t>Select the </a:t>
            </a:r>
            <a:r>
              <a:rPr lang="en-US" dirty="0">
                <a:solidFill>
                  <a:srgbClr val="C00000"/>
                </a:solidFill>
              </a:rPr>
              <a:t>first dataset</a:t>
            </a:r>
            <a:r>
              <a:rPr lang="en-US" dirty="0"/>
              <a:t>. </a:t>
            </a:r>
          </a:p>
          <a:p>
            <a:pPr marL="1123935" lvl="1" indent="-514350">
              <a:buFont typeface="+mj-lt"/>
              <a:buAutoNum type="alphaLcParenR"/>
            </a:pPr>
            <a:r>
              <a:rPr lang="en-US" sz="1400" dirty="0"/>
              <a:t>Do the same: train the network using X</a:t>
            </a:r>
            <a:r>
              <a:rPr lang="en-US" sz="1400" baseline="-25000" dirty="0"/>
              <a:t>1</a:t>
            </a:r>
            <a:r>
              <a:rPr lang="en-US" sz="1400" dirty="0"/>
              <a:t> and X</a:t>
            </a:r>
            <a:r>
              <a:rPr lang="en-US" sz="1400" baseline="-25000" dirty="0"/>
              <a:t>2</a:t>
            </a:r>
            <a:r>
              <a:rPr lang="en-US" sz="1400" dirty="0"/>
              <a:t>. What happened?</a:t>
            </a:r>
          </a:p>
          <a:p>
            <a:pPr marL="1123935" lvl="1" indent="-514350">
              <a:buFont typeface="+mj-lt"/>
              <a:buAutoNum type="alphaLcParenR"/>
            </a:pPr>
            <a:r>
              <a:rPr lang="en-US" sz="1400" dirty="0"/>
              <a:t>Explore the data structure. It has circular characteristics.</a:t>
            </a:r>
          </a:p>
          <a:p>
            <a:pPr marL="1123935" lvl="1" indent="-514350">
              <a:buFont typeface="+mj-lt"/>
              <a:buAutoNum type="alphaLcParenR"/>
            </a:pPr>
            <a:r>
              <a:rPr lang="en-US" sz="1400" dirty="0"/>
              <a:t>Include the square values of the features, X</a:t>
            </a:r>
            <a:r>
              <a:rPr lang="en-US" sz="1400" baseline="-25000" dirty="0"/>
              <a:t>1</a:t>
            </a:r>
            <a:r>
              <a:rPr lang="en-US" sz="1400" baseline="30000" dirty="0"/>
              <a:t>2 </a:t>
            </a:r>
            <a:r>
              <a:rPr lang="en-US" sz="1400" dirty="0"/>
              <a:t>and X</a:t>
            </a:r>
            <a:r>
              <a:rPr lang="en-US" sz="1400" baseline="-25000" dirty="0"/>
              <a:t>2</a:t>
            </a:r>
            <a:r>
              <a:rPr lang="en-US" sz="1400" baseline="30000" dirty="0"/>
              <a:t>2</a:t>
            </a:r>
            <a:r>
              <a:rPr lang="en-US" sz="1400" dirty="0"/>
              <a:t>, and train the network again. What happened?</a:t>
            </a:r>
          </a:p>
          <a:p>
            <a:pPr marL="514350" indent="-514350">
              <a:buFont typeface="+mj-lt"/>
              <a:buAutoNum type="arabicPeriod"/>
            </a:pPr>
            <a:r>
              <a:rPr lang="en-US" dirty="0"/>
              <a:t>Check if these new features can do a good job in the second and fourth datasets.</a:t>
            </a:r>
          </a:p>
          <a:p>
            <a:pPr marL="514350" indent="-514350">
              <a:buFont typeface="+mj-lt"/>
              <a:buAutoNum type="arabicPeriod"/>
            </a:pPr>
            <a:r>
              <a:rPr lang="en-US" dirty="0"/>
              <a:t>Explore the data structure of the </a:t>
            </a:r>
            <a:r>
              <a:rPr lang="en-US" dirty="0">
                <a:solidFill>
                  <a:srgbClr val="C00000"/>
                </a:solidFill>
              </a:rPr>
              <a:t>second dataset</a:t>
            </a:r>
            <a:r>
              <a:rPr lang="en-US" dirty="0"/>
              <a:t>. What combination of feature can we use?</a:t>
            </a:r>
          </a:p>
          <a:p>
            <a:pPr marL="1123935" lvl="1" indent="-514350">
              <a:buFont typeface="+mj-lt"/>
              <a:buAutoNum type="alphaLcParenR"/>
            </a:pPr>
            <a:r>
              <a:rPr lang="en-US" sz="1400" dirty="0"/>
              <a:t>Try to use only X</a:t>
            </a:r>
            <a:r>
              <a:rPr lang="en-US" sz="1400" baseline="-25000" dirty="0"/>
              <a:t>1</a:t>
            </a:r>
            <a:r>
              <a:rPr lang="en-US" sz="1400" dirty="0"/>
              <a:t> and X</a:t>
            </a:r>
            <a:r>
              <a:rPr lang="en-US" sz="1400" baseline="-25000" dirty="0"/>
              <a:t>2</a:t>
            </a:r>
            <a:r>
              <a:rPr lang="en-US" sz="1400" dirty="0"/>
              <a:t> with a nonlinear activation function.</a:t>
            </a:r>
          </a:p>
          <a:p>
            <a:pPr marL="1123935" lvl="1" indent="-514350">
              <a:buFont typeface="+mj-lt"/>
              <a:buAutoNum type="alphaLcParenR"/>
            </a:pPr>
            <a:r>
              <a:rPr lang="en-US" sz="1400" dirty="0"/>
              <a:t>Include a product of the features, X</a:t>
            </a:r>
            <a:r>
              <a:rPr lang="en-US" sz="1400" baseline="-25000" dirty="0"/>
              <a:t>1</a:t>
            </a:r>
            <a:r>
              <a:rPr lang="en-US" sz="1400" dirty="0"/>
              <a:t>X</a:t>
            </a:r>
            <a:r>
              <a:rPr lang="en-US" sz="1400" baseline="-25000" dirty="0"/>
              <a:t>2</a:t>
            </a:r>
            <a:r>
              <a:rPr lang="en-US" sz="1400" dirty="0"/>
              <a:t> and do the training again.</a:t>
            </a:r>
          </a:p>
          <a:p>
            <a:pPr marL="514350" indent="-514350">
              <a:buFont typeface="+mj-lt"/>
              <a:buAutoNum type="arabicPeriod"/>
            </a:pPr>
            <a:r>
              <a:rPr lang="en-US" dirty="0"/>
              <a:t>Check if you get any good classification performance on the </a:t>
            </a:r>
            <a:r>
              <a:rPr lang="en-US" dirty="0">
                <a:solidFill>
                  <a:srgbClr val="C00000"/>
                </a:solidFill>
              </a:rPr>
              <a:t>fourth dataset</a:t>
            </a:r>
            <a:r>
              <a:rPr lang="en-US" dirty="0"/>
              <a:t>.</a:t>
            </a:r>
          </a:p>
        </p:txBody>
      </p:sp>
      <p:sp>
        <p:nvSpPr>
          <p:cNvPr id="3" name="Text Placeholder 2"/>
          <p:cNvSpPr>
            <a:spLocks noGrp="1"/>
          </p:cNvSpPr>
          <p:nvPr>
            <p:ph type="body" sz="quarter" idx="10"/>
          </p:nvPr>
        </p:nvSpPr>
        <p:spPr/>
        <p:txBody>
          <a:bodyPr/>
          <a:lstStyle/>
          <a:p>
            <a:r>
              <a:rPr lang="en-US" dirty="0"/>
              <a:t>Day 09 Practice (Cont.)</a:t>
            </a:r>
          </a:p>
        </p:txBody>
      </p:sp>
      <p:sp>
        <p:nvSpPr>
          <p:cNvPr id="4" name="Text Placeholder 3"/>
          <p:cNvSpPr>
            <a:spLocks noGrp="1"/>
          </p:cNvSpPr>
          <p:nvPr>
            <p:ph type="body" sz="quarter" idx="12"/>
          </p:nvPr>
        </p:nvSpPr>
        <p:spPr/>
        <p:txBody>
          <a:bodyPr/>
          <a:lstStyle/>
          <a:p>
            <a:r>
              <a:rPr lang="en-US" dirty="0"/>
              <a:t>Part 1: No hidden layers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2025532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7566" y="1637714"/>
            <a:ext cx="9006434" cy="2970470"/>
          </a:xfrm>
        </p:spPr>
        <p:txBody>
          <a:bodyPr>
            <a:noAutofit/>
          </a:bodyPr>
          <a:lstStyle/>
          <a:p>
            <a:pPr marL="457200" indent="-457200">
              <a:buFont typeface="+mj-lt"/>
              <a:buAutoNum type="arabicPeriod"/>
            </a:pPr>
            <a:r>
              <a:rPr lang="en-US" dirty="0"/>
              <a:t>Include one hidden layer with one neuron, use only features X</a:t>
            </a:r>
            <a:r>
              <a:rPr lang="en-US" baseline="-25000" dirty="0"/>
              <a:t>1</a:t>
            </a:r>
            <a:r>
              <a:rPr lang="en-US" dirty="0"/>
              <a:t> and X</a:t>
            </a:r>
            <a:r>
              <a:rPr lang="en-US" baseline="-25000" dirty="0"/>
              <a:t>2</a:t>
            </a:r>
            <a:r>
              <a:rPr lang="en-US" dirty="0"/>
              <a:t>.</a:t>
            </a:r>
          </a:p>
          <a:p>
            <a:pPr marL="1066785" lvl="1" indent="-457200">
              <a:buFont typeface="+mj-lt"/>
              <a:buAutoNum type="alphaLcParenR"/>
            </a:pPr>
            <a:r>
              <a:rPr lang="en-US" sz="1400" dirty="0"/>
              <a:t>Select the </a:t>
            </a:r>
            <a:r>
              <a:rPr lang="en-US" sz="1400" dirty="0">
                <a:solidFill>
                  <a:srgbClr val="C00000"/>
                </a:solidFill>
              </a:rPr>
              <a:t>second dataset</a:t>
            </a:r>
            <a:r>
              <a:rPr lang="en-US" sz="1400" dirty="0"/>
              <a:t>. Do the training using a linear activation function and with a sigmoid or tanh activation function.  </a:t>
            </a:r>
          </a:p>
          <a:p>
            <a:pPr marL="1066785" lvl="1" indent="-457200">
              <a:buFont typeface="+mj-lt"/>
              <a:buAutoNum type="alphaLcParenR"/>
            </a:pPr>
            <a:r>
              <a:rPr lang="en-US" sz="1400" dirty="0"/>
              <a:t>Include one neuron in the hidden layer. Do step a) again. </a:t>
            </a:r>
          </a:p>
          <a:p>
            <a:pPr marL="1066785" lvl="1" indent="-457200">
              <a:buFont typeface="+mj-lt"/>
              <a:buAutoNum type="alphaLcParenR"/>
            </a:pPr>
            <a:r>
              <a:rPr lang="en-US" sz="1400" dirty="0"/>
              <a:t>Keep the nonlinear activation function and include one more hidden layers. Does it improve the performance? Does it take long to train?</a:t>
            </a:r>
          </a:p>
          <a:p>
            <a:pPr marL="1066785" lvl="1" indent="-457200">
              <a:buFont typeface="+mj-lt"/>
              <a:buAutoNum type="alphaLcParenR"/>
            </a:pPr>
            <a:r>
              <a:rPr lang="en-US" sz="1400" dirty="0"/>
              <a:t>Repeat some of these steps for a few times to see the effect of the random initialization of the weights. </a:t>
            </a:r>
          </a:p>
          <a:p>
            <a:pPr marL="457200" indent="-457200">
              <a:buFont typeface="+mj-lt"/>
              <a:buAutoNum type="arabicPeriod"/>
            </a:pPr>
            <a:r>
              <a:rPr lang="en-US" dirty="0"/>
              <a:t>Select the </a:t>
            </a:r>
            <a:r>
              <a:rPr lang="en-US" dirty="0">
                <a:solidFill>
                  <a:srgbClr val="C00000"/>
                </a:solidFill>
              </a:rPr>
              <a:t>first dataset</a:t>
            </a:r>
            <a:r>
              <a:rPr lang="en-US" dirty="0"/>
              <a:t>. </a:t>
            </a:r>
          </a:p>
          <a:p>
            <a:pPr marL="1066785" lvl="1" indent="-457200">
              <a:buFont typeface="+mj-lt"/>
              <a:buAutoNum type="alphaLcParenR"/>
            </a:pPr>
            <a:r>
              <a:rPr lang="en-US" sz="1400" dirty="0"/>
              <a:t>Do the training using one hidden layer with two neurons (you can use the sigmoid activation function).</a:t>
            </a:r>
          </a:p>
          <a:p>
            <a:pPr marL="1066785" lvl="1" indent="-457200">
              <a:buFont typeface="+mj-lt"/>
              <a:buAutoNum type="alphaLcParenR"/>
            </a:pPr>
            <a:r>
              <a:rPr lang="en-US" sz="1400" dirty="0"/>
              <a:t>Now, include one more neuron in the hidden layer. What happened?</a:t>
            </a:r>
          </a:p>
          <a:p>
            <a:pPr marL="457200" indent="-457200">
              <a:buFont typeface="+mj-lt"/>
              <a:buAutoNum type="arabicPeriod"/>
            </a:pPr>
            <a:r>
              <a:rPr lang="en-US" dirty="0"/>
              <a:t>Explore different configurations of hidden layers, number of hidden neuros and activation functions on the datasets.</a:t>
            </a:r>
          </a:p>
        </p:txBody>
      </p:sp>
      <p:sp>
        <p:nvSpPr>
          <p:cNvPr id="3" name="Text Placeholder 2"/>
          <p:cNvSpPr>
            <a:spLocks noGrp="1"/>
          </p:cNvSpPr>
          <p:nvPr>
            <p:ph type="body" sz="quarter" idx="10"/>
          </p:nvPr>
        </p:nvSpPr>
        <p:spPr/>
        <p:txBody>
          <a:bodyPr/>
          <a:lstStyle/>
          <a:p>
            <a:r>
              <a:rPr lang="en-US" dirty="0"/>
              <a:t>Day 09 Practice (Cont.)</a:t>
            </a:r>
          </a:p>
        </p:txBody>
      </p:sp>
      <p:sp>
        <p:nvSpPr>
          <p:cNvPr id="4" name="Text Placeholder 3"/>
          <p:cNvSpPr>
            <a:spLocks noGrp="1"/>
          </p:cNvSpPr>
          <p:nvPr>
            <p:ph type="body" sz="quarter" idx="12"/>
          </p:nvPr>
        </p:nvSpPr>
        <p:spPr>
          <a:xfrm>
            <a:off x="137566" y="1197422"/>
            <a:ext cx="6950075" cy="216647"/>
          </a:xfrm>
        </p:spPr>
        <p:txBody>
          <a:bodyPr/>
          <a:lstStyle/>
          <a:p>
            <a:r>
              <a:rPr lang="en-US" dirty="0"/>
              <a:t>Part 2: Adding hidden layers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138290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Training ANNs</a:t>
            </a:r>
          </a:p>
        </p:txBody>
      </p:sp>
    </p:spTree>
    <p:extLst>
      <p:ext uri="{BB962C8B-B14F-4D97-AF65-F5344CB8AC3E}">
        <p14:creationId xmlns:p14="http://schemas.microsoft.com/office/powerpoint/2010/main" val="415096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91440" tIns="45720" rIns="91440" bIns="45720" rtlCol="0" anchor="t">
            <a:normAutofit/>
          </a:bodyPr>
          <a:lstStyle/>
          <a:p>
            <a:r>
              <a:rPr lang="en-US" dirty="0">
                <a:cs typeface="Calibri"/>
              </a:rPr>
              <a:t>Multi-layer </a:t>
            </a:r>
            <a:r>
              <a:rPr lang="en-US" dirty="0" err="1">
                <a:cs typeface="Calibri"/>
              </a:rPr>
              <a:t>Perceptrons</a:t>
            </a:r>
            <a:endParaRPr lang="en-US" dirty="0" err="1"/>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6" name="Picture 7" descr="A drawing of a face&#10;&#10;Description generated with high confidence">
            <a:extLst>
              <a:ext uri="{FF2B5EF4-FFF2-40B4-BE49-F238E27FC236}">
                <a16:creationId xmlns:a16="http://schemas.microsoft.com/office/drawing/2014/main" id="{B17762B2-58AB-4CD1-86B8-894CE6E8B151}"/>
              </a:ext>
            </a:extLst>
          </p:cNvPr>
          <p:cNvPicPr>
            <a:picLocks noChangeAspect="1"/>
          </p:cNvPicPr>
          <p:nvPr/>
        </p:nvPicPr>
        <p:blipFill>
          <a:blip r:embed="rId3"/>
          <a:stretch>
            <a:fillRect/>
          </a:stretch>
        </p:blipFill>
        <p:spPr>
          <a:xfrm>
            <a:off x="257246" y="1155122"/>
            <a:ext cx="1533383" cy="3707823"/>
          </a:xfrm>
          <a:prstGeom prst="rect">
            <a:avLst/>
          </a:prstGeom>
        </p:spPr>
      </p:pic>
      <p:sp>
        <p:nvSpPr>
          <p:cNvPr id="12" name="Text Placeholder 4">
            <a:extLst>
              <a:ext uri="{FF2B5EF4-FFF2-40B4-BE49-F238E27FC236}">
                <a16:creationId xmlns:a16="http://schemas.microsoft.com/office/drawing/2014/main" id="{8B52498F-FF0F-4C87-99D8-39BDCE4F996C}"/>
              </a:ext>
            </a:extLst>
          </p:cNvPr>
          <p:cNvSpPr txBox="1">
            <a:spLocks/>
          </p:cNvSpPr>
          <p:nvPr/>
        </p:nvSpPr>
        <p:spPr>
          <a:xfrm>
            <a:off x="606050" y="4926920"/>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cxnSp>
        <p:nvCxnSpPr>
          <p:cNvPr id="13" name="Straight Arrow Connector 12">
            <a:extLst>
              <a:ext uri="{FF2B5EF4-FFF2-40B4-BE49-F238E27FC236}">
                <a16:creationId xmlns:a16="http://schemas.microsoft.com/office/drawing/2014/main" id="{15BD2B03-EAF7-4EC1-8164-4A93CC091C91}"/>
              </a:ext>
            </a:extLst>
          </p:cNvPr>
          <p:cNvCxnSpPr/>
          <p:nvPr/>
        </p:nvCxnSpPr>
        <p:spPr>
          <a:xfrm>
            <a:off x="2057067" y="4693099"/>
            <a:ext cx="6995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ight Brace 13">
            <a:extLst>
              <a:ext uri="{FF2B5EF4-FFF2-40B4-BE49-F238E27FC236}">
                <a16:creationId xmlns:a16="http://schemas.microsoft.com/office/drawing/2014/main" id="{C4C64CF2-DF6A-4356-9303-7A9B68A9B1D4}"/>
              </a:ext>
            </a:extLst>
          </p:cNvPr>
          <p:cNvSpPr/>
          <p:nvPr/>
        </p:nvSpPr>
        <p:spPr>
          <a:xfrm>
            <a:off x="2232378" y="1969527"/>
            <a:ext cx="489591" cy="242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endParaRPr lang="en-US"/>
          </a:p>
        </p:txBody>
      </p:sp>
      <p:cxnSp>
        <p:nvCxnSpPr>
          <p:cNvPr id="15" name="Straight Arrow Connector 14">
            <a:extLst>
              <a:ext uri="{FF2B5EF4-FFF2-40B4-BE49-F238E27FC236}">
                <a16:creationId xmlns:a16="http://schemas.microsoft.com/office/drawing/2014/main" id="{D2ACD915-66B7-4B4A-9641-6F6C4A538D2A}"/>
              </a:ext>
            </a:extLst>
          </p:cNvPr>
          <p:cNvCxnSpPr/>
          <p:nvPr/>
        </p:nvCxnSpPr>
        <p:spPr>
          <a:xfrm>
            <a:off x="2057067" y="1622714"/>
            <a:ext cx="6995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4">
            <a:extLst>
              <a:ext uri="{FF2B5EF4-FFF2-40B4-BE49-F238E27FC236}">
                <a16:creationId xmlns:a16="http://schemas.microsoft.com/office/drawing/2014/main" id="{C7E1093B-3535-4AB0-B74C-787CBC587739}"/>
              </a:ext>
            </a:extLst>
          </p:cNvPr>
          <p:cNvSpPr txBox="1"/>
          <p:nvPr/>
        </p:nvSpPr>
        <p:spPr>
          <a:xfrm>
            <a:off x="3210759" y="4390159"/>
            <a:ext cx="1717194"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a:t>One input layer</a:t>
            </a:r>
          </a:p>
        </p:txBody>
      </p:sp>
      <p:sp>
        <p:nvSpPr>
          <p:cNvPr id="17" name="TextBox 5">
            <a:extLst>
              <a:ext uri="{FF2B5EF4-FFF2-40B4-BE49-F238E27FC236}">
                <a16:creationId xmlns:a16="http://schemas.microsoft.com/office/drawing/2014/main" id="{0C32C062-7A97-4C6C-9203-837D1848B08F}"/>
              </a:ext>
            </a:extLst>
          </p:cNvPr>
          <p:cNvSpPr txBox="1"/>
          <p:nvPr/>
        </p:nvSpPr>
        <p:spPr>
          <a:xfrm>
            <a:off x="3108390" y="1413431"/>
            <a:ext cx="1794677"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a:t>One output </a:t>
            </a:r>
            <a:r>
              <a:rPr lang="en-US" sz="1800" dirty="0"/>
              <a:t>layer</a:t>
            </a:r>
          </a:p>
        </p:txBody>
      </p:sp>
      <p:sp>
        <p:nvSpPr>
          <p:cNvPr id="18" name="TextBox 6">
            <a:extLst>
              <a:ext uri="{FF2B5EF4-FFF2-40B4-BE49-F238E27FC236}">
                <a16:creationId xmlns:a16="http://schemas.microsoft.com/office/drawing/2014/main" id="{D448AA07-06CD-47F8-B45C-1CDEE283F58A}"/>
              </a:ext>
            </a:extLst>
          </p:cNvPr>
          <p:cNvSpPr txBox="1"/>
          <p:nvPr/>
        </p:nvSpPr>
        <p:spPr>
          <a:xfrm>
            <a:off x="3106852" y="2946003"/>
            <a:ext cx="2704330"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One or more hidden layers</a:t>
            </a:r>
            <a:endParaRPr lang="en-US" sz="1800" dirty="0">
              <a:cs typeface="Calibri"/>
            </a:endParaRPr>
          </a:p>
        </p:txBody>
      </p:sp>
      <p:sp>
        <p:nvSpPr>
          <p:cNvPr id="19" name="TextBox 1">
            <a:extLst>
              <a:ext uri="{FF2B5EF4-FFF2-40B4-BE49-F238E27FC236}">
                <a16:creationId xmlns:a16="http://schemas.microsoft.com/office/drawing/2014/main" id="{451551AF-32D2-405C-9B2F-9322000E5519}"/>
              </a:ext>
            </a:extLst>
          </p:cNvPr>
          <p:cNvSpPr txBox="1"/>
          <p:nvPr/>
        </p:nvSpPr>
        <p:spPr>
          <a:xfrm>
            <a:off x="5867464" y="1154867"/>
            <a:ext cx="3025422" cy="1569660"/>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just"/>
            <a:r>
              <a:rPr lang="en-US" dirty="0">
                <a:solidFill>
                  <a:srgbClr val="FF0000"/>
                </a:solidFill>
              </a:rPr>
              <a:t>*Deep neural network (DNN), when an ANN has two or more hidden layers </a:t>
            </a:r>
          </a:p>
        </p:txBody>
      </p:sp>
    </p:spTree>
    <p:extLst>
      <p:ext uri="{BB962C8B-B14F-4D97-AF65-F5344CB8AC3E}">
        <p14:creationId xmlns:p14="http://schemas.microsoft.com/office/powerpoint/2010/main" val="108974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dirty="0">
                <a:solidFill>
                  <a:srgbClr val="FF0000"/>
                </a:solidFill>
                <a:ea typeface="+mn-lt"/>
                <a:cs typeface="+mn-lt"/>
              </a:rPr>
              <a:t>(Hierarchical Structure)</a:t>
            </a:r>
          </a:p>
          <a:p>
            <a:pPr algn="just"/>
            <a:r>
              <a:rPr lang="en-US" b="1" i="1" dirty="0">
                <a:ea typeface="+mn-lt"/>
                <a:cs typeface="+mn-lt"/>
              </a:rPr>
              <a:t>Number of neurons per hidden layer</a:t>
            </a:r>
            <a:r>
              <a:rPr lang="en-US" dirty="0">
                <a:ea typeface="+mn-lt"/>
                <a:cs typeface="+mn-lt"/>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err="1">
                <a:ea typeface="+mn-lt"/>
                <a:cs typeface="+mn-lt"/>
              </a:rPr>
              <a:t>ReLU</a:t>
            </a:r>
            <a:r>
              <a:rPr lang="en-US" dirty="0">
                <a:ea typeface="+mn-lt"/>
                <a:cs typeface="+mn-lt"/>
              </a:rPr>
              <a:t> in hidden layers is a bit faster to compute than other activation functions, and Gradient Descent does not get stuck as much on local minima. For output layer: </a:t>
            </a:r>
            <a:r>
              <a:rPr lang="en-US" err="1">
                <a:ea typeface="+mn-lt"/>
                <a:cs typeface="+mn-lt"/>
              </a:rPr>
              <a:t>Softmax</a:t>
            </a:r>
            <a:r>
              <a:rPr lang="en-US" dirty="0">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sp>
        <p:nvSpPr>
          <p:cNvPr id="13" name="TextBox 12">
            <a:extLst>
              <a:ext uri="{FF2B5EF4-FFF2-40B4-BE49-F238E27FC236}">
                <a16:creationId xmlns:a16="http://schemas.microsoft.com/office/drawing/2014/main" id="{AAB33DA4-4286-4050-9498-0CE445778634}"/>
              </a:ext>
            </a:extLst>
          </p:cNvPr>
          <p:cNvSpPr txBox="1"/>
          <p:nvPr/>
        </p:nvSpPr>
        <p:spPr>
          <a:xfrm>
            <a:off x="671946" y="4538229"/>
            <a:ext cx="8129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mn-lt"/>
                <a:cs typeface="+mn-lt"/>
              </a:rPr>
              <a:t>* In theory, we could use cross-validation but it costs a lot of time and computations</a:t>
            </a:r>
            <a:endParaRPr lang="en-US" dirty="0"/>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3299185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62903-623B-43FC-BCB8-A499CEE51E93}"/>
              </a:ext>
            </a:extLst>
          </p:cNvPr>
          <p:cNvSpPr>
            <a:spLocks noGrp="1"/>
          </p:cNvSpPr>
          <p:nvPr>
            <p:ph type="body" sz="quarter" idx="11"/>
          </p:nvPr>
        </p:nvSpPr>
        <p:spPr>
          <a:xfrm>
            <a:off x="333290" y="1652504"/>
            <a:ext cx="4482235" cy="2730147"/>
          </a:xfrm>
        </p:spPr>
        <p:txBody>
          <a:bodyPr vert="horz" lIns="91440" tIns="45720" rIns="91440" bIns="45720" rtlCol="0" anchor="t">
            <a:normAutofit/>
          </a:bodyPr>
          <a:lstStyle/>
          <a:p>
            <a:pPr algn="just"/>
            <a:r>
              <a:rPr lang="en-US" dirty="0">
                <a:ea typeface="+mn-lt"/>
                <a:cs typeface="+mn-lt"/>
              </a:rPr>
              <a:t>For each instance fed to the network, the backpropagation algorithm first makes a prediction </a:t>
            </a:r>
            <a:r>
              <a:rPr lang="en-US" dirty="0">
                <a:solidFill>
                  <a:srgbClr val="FF0000"/>
                </a:solidFill>
                <a:ea typeface="+mn-lt"/>
                <a:cs typeface="+mn-lt"/>
              </a:rPr>
              <a:t>(forward pass)</a:t>
            </a:r>
            <a:endParaRPr lang="en-US" dirty="0">
              <a:solidFill>
                <a:srgbClr val="FF0000"/>
              </a:solidFill>
              <a:cs typeface="Calibri"/>
            </a:endParaRPr>
          </a:p>
          <a:p>
            <a:pPr algn="just"/>
            <a:endParaRPr lang="en-US" dirty="0">
              <a:cs typeface="Calibri"/>
            </a:endParaRPr>
          </a:p>
          <a:p>
            <a:pPr algn="just"/>
            <a:r>
              <a:rPr lang="en-US" dirty="0">
                <a:ea typeface="+mn-lt"/>
                <a:cs typeface="+mn-lt"/>
              </a:rPr>
              <a:t>Then measures the error and goes through each layer in reverse to measure the contribution from each neuron </a:t>
            </a:r>
            <a:r>
              <a:rPr lang="en-US" dirty="0">
                <a:solidFill>
                  <a:srgbClr val="FF0000"/>
                </a:solidFill>
                <a:ea typeface="+mn-lt"/>
                <a:cs typeface="+mn-lt"/>
              </a:rPr>
              <a:t>(backward pass)</a:t>
            </a:r>
            <a:endParaRPr lang="en-US" dirty="0">
              <a:solidFill>
                <a:srgbClr val="FF0000"/>
              </a:solidFill>
              <a:cs typeface="Calibri"/>
            </a:endParaRPr>
          </a:p>
          <a:p>
            <a:pPr algn="just"/>
            <a:endParaRPr lang="en-US" dirty="0">
              <a:cs typeface="Calibri"/>
            </a:endParaRPr>
          </a:p>
          <a:p>
            <a:pPr algn="just"/>
            <a:endParaRPr lang="en-US" dirty="0">
              <a:cs typeface="Calibri"/>
            </a:endParaRPr>
          </a:p>
          <a:p>
            <a:pPr algn="just"/>
            <a:r>
              <a:rPr lang="en-US" dirty="0">
                <a:ea typeface="+mn-lt"/>
                <a:cs typeface="+mn-lt"/>
              </a:rPr>
              <a:t>Finally, the algorithm tunes the neuron weights to reduce the error </a:t>
            </a:r>
            <a:r>
              <a:rPr lang="en-US" dirty="0">
                <a:solidFill>
                  <a:srgbClr val="FF0000"/>
                </a:solidFill>
                <a:ea typeface="+mn-lt"/>
                <a:cs typeface="+mn-lt"/>
              </a:rPr>
              <a:t>(gradient descent step)</a:t>
            </a:r>
            <a:endParaRPr lang="en-US" dirty="0">
              <a:solidFill>
                <a:srgbClr val="FF0000"/>
              </a:solidFill>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8B6685D-3035-4647-8C0C-DB09AA2C71A8}"/>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 Propagation Training Algorithm</a:t>
            </a:r>
            <a:endParaRPr lang="en-US" dirty="0"/>
          </a:p>
        </p:txBody>
      </p:sp>
      <p:sp>
        <p:nvSpPr>
          <p:cNvPr id="13" name="Text Placeholder 4">
            <a:extLst>
              <a:ext uri="{FF2B5EF4-FFF2-40B4-BE49-F238E27FC236}">
                <a16:creationId xmlns:a16="http://schemas.microsoft.com/office/drawing/2014/main" id="{816C3337-CDBE-42CB-8C83-F472F197ADD0}"/>
              </a:ext>
            </a:extLst>
          </p:cNvPr>
          <p:cNvSpPr txBox="1">
            <a:spLocks/>
          </p:cNvSpPr>
          <p:nvPr/>
        </p:nvSpPr>
        <p:spPr>
          <a:xfrm>
            <a:off x="606048" y="492691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6" name="Picture 16" descr="A picture containing object, clock&#10;&#10;Description generated with very high confidence">
            <a:extLst>
              <a:ext uri="{FF2B5EF4-FFF2-40B4-BE49-F238E27FC236}">
                <a16:creationId xmlns:a16="http://schemas.microsoft.com/office/drawing/2014/main" id="{6029E650-9E9B-4885-8A02-494EF75D47AE}"/>
              </a:ext>
            </a:extLst>
          </p:cNvPr>
          <p:cNvPicPr>
            <a:picLocks noChangeAspect="1"/>
          </p:cNvPicPr>
          <p:nvPr/>
        </p:nvPicPr>
        <p:blipFill>
          <a:blip r:embed="rId2"/>
          <a:stretch>
            <a:fillRect/>
          </a:stretch>
        </p:blipFill>
        <p:spPr>
          <a:xfrm>
            <a:off x="4979843" y="1093083"/>
            <a:ext cx="4037734" cy="3563471"/>
          </a:xfrm>
          <a:prstGeom prst="rect">
            <a:avLst/>
          </a:prstGeom>
        </p:spPr>
      </p:pic>
      <p:pic>
        <p:nvPicPr>
          <p:cNvPr id="20" name="Picture 20" descr="A screen shot of a computer&#10;&#10;Description generated with high confidence">
            <a:extLst>
              <a:ext uri="{FF2B5EF4-FFF2-40B4-BE49-F238E27FC236}">
                <a16:creationId xmlns:a16="http://schemas.microsoft.com/office/drawing/2014/main" id="{79B2BC1A-7E27-4C57-B388-768B5A26483C}"/>
              </a:ext>
            </a:extLst>
          </p:cNvPr>
          <p:cNvPicPr>
            <a:picLocks noChangeAspect="1"/>
          </p:cNvPicPr>
          <p:nvPr/>
        </p:nvPicPr>
        <p:blipFill>
          <a:blip r:embed="rId3"/>
          <a:stretch>
            <a:fillRect/>
          </a:stretch>
        </p:blipFill>
        <p:spPr>
          <a:xfrm>
            <a:off x="202189" y="29008"/>
            <a:ext cx="868507" cy="868507"/>
          </a:xfrm>
          <a:prstGeom prst="rect">
            <a:avLst/>
          </a:prstGeom>
        </p:spPr>
      </p:pic>
    </p:spTree>
    <p:extLst>
      <p:ext uri="{BB962C8B-B14F-4D97-AF65-F5344CB8AC3E}">
        <p14:creationId xmlns:p14="http://schemas.microsoft.com/office/powerpoint/2010/main" val="3493709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ea typeface="+mn-lt"/>
                <a:cs typeface="+mn-lt"/>
              </a:rPr>
              <a:t>Vanishing gradients problem (or the related, exploding gradients problem) that makes lower layers very hard to train</a:t>
            </a:r>
            <a:r>
              <a:rPr lang="en-US" dirty="0">
                <a:ea typeface="+mn-lt"/>
                <a:cs typeface="+mn-lt"/>
              </a:rPr>
              <a:t>: 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ea typeface="+mn-lt"/>
                <a:cs typeface="+mn-lt"/>
              </a:rPr>
              <a:t>A DNN with many parameters would severely risk overfitting the training set</a:t>
            </a:r>
            <a:endParaRPr lang="en-US" b="1" dirty="0">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Popular strategies to solve vanishing/exploding </a:t>
            </a:r>
            <a:r>
              <a:rPr lang="en-US" sz="2000"/>
              <a:t>gradients problem</a:t>
            </a:r>
          </a:p>
        </p:txBody>
      </p:sp>
      <p:sp>
        <p:nvSpPr>
          <p:cNvPr id="7" name="TextBox 1">
            <a:extLst>
              <a:ext uri="{FF2B5EF4-FFF2-40B4-BE49-F238E27FC236}">
                <a16:creationId xmlns:a16="http://schemas.microsoft.com/office/drawing/2014/main" id="{C7A1DFDA-30FA-4608-AA1E-8C91F6D050DA}"/>
              </a:ext>
            </a:extLst>
          </p:cNvPr>
          <p:cNvSpPr txBox="1"/>
          <p:nvPr/>
        </p:nvSpPr>
        <p:spPr>
          <a:xfrm>
            <a:off x="1604883" y="3371012"/>
            <a:ext cx="5554133"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Faster optimizers that can speed up </a:t>
            </a:r>
            <a:r>
              <a:rPr lang="en-US" sz="2000"/>
              <a:t>the training</a:t>
            </a:r>
          </a:p>
        </p:txBody>
      </p:sp>
      <p:sp>
        <p:nvSpPr>
          <p:cNvPr id="8" name="TextBox 1">
            <a:extLst>
              <a:ext uri="{FF2B5EF4-FFF2-40B4-BE49-F238E27FC236}">
                <a16:creationId xmlns:a16="http://schemas.microsoft.com/office/drawing/2014/main" id="{31B89F01-2BE9-41DD-99C2-22C53C47220E}"/>
              </a:ext>
            </a:extLst>
          </p:cNvPr>
          <p:cNvSpPr txBox="1"/>
          <p:nvPr/>
        </p:nvSpPr>
        <p:spPr>
          <a:xfrm>
            <a:off x="1511170" y="4128932"/>
            <a:ext cx="5746045"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Popular regularization techniques to </a:t>
            </a:r>
            <a:r>
              <a:rPr lang="en-US" sz="2000"/>
              <a:t>avoid overfitting</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2496892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3128466"/>
          </a:xfrm>
        </p:spPr>
        <p:txBody>
          <a:bodyPr vert="horz" lIns="91440" tIns="45720" rIns="91440" bIns="45720" rtlCol="0" anchor="t">
            <a:normAutofit fontScale="92500" lnSpcReduction="10000"/>
          </a:bodyPr>
          <a:lstStyle/>
          <a:p>
            <a:pPr algn="just"/>
            <a:r>
              <a:rPr lang="en-US" b="1" dirty="0">
                <a:ea typeface="+mn-lt"/>
                <a:cs typeface="+mn-lt"/>
              </a:rPr>
              <a:t>Input normalization (zero mean and unit std)</a:t>
            </a:r>
          </a:p>
          <a:p>
            <a:pPr marL="0" indent="0" algn="just">
              <a:buNone/>
            </a:pPr>
            <a:endParaRPr lang="en-US" dirty="0">
              <a:ea typeface="+mn-lt"/>
              <a:cs typeface="+mn-lt"/>
            </a:endParaRPr>
          </a:p>
          <a:p>
            <a:pPr algn="just"/>
            <a:r>
              <a:rPr lang="en-US" b="1" dirty="0">
                <a:ea typeface="+mn-lt"/>
                <a:cs typeface="+mn-lt"/>
              </a:rPr>
              <a:t>Xavier/</a:t>
            </a:r>
            <a:r>
              <a:rPr lang="en-US" b="1" dirty="0" err="1">
                <a:ea typeface="+mn-lt"/>
                <a:cs typeface="+mn-lt"/>
              </a:rPr>
              <a:t>Glorot</a:t>
            </a:r>
            <a:r>
              <a:rPr lang="en-US" b="1" dirty="0">
                <a:ea typeface="+mn-lt"/>
                <a:cs typeface="+mn-lt"/>
              </a:rPr>
              <a:t> weight initialization</a:t>
            </a:r>
          </a:p>
          <a:p>
            <a:pPr algn="just"/>
            <a:endParaRPr lang="en-US" dirty="0">
              <a:ea typeface="+mn-lt"/>
              <a:cs typeface="+mn-lt"/>
            </a:endParaRPr>
          </a:p>
          <a:p>
            <a:pPr algn="just"/>
            <a:r>
              <a:rPr lang="en-US" b="1" dirty="0" err="1">
                <a:ea typeface="+mn-lt"/>
                <a:cs typeface="+mn-lt"/>
              </a:rPr>
              <a:t>Nonsaturating</a:t>
            </a:r>
            <a:r>
              <a:rPr lang="en-US" b="1" dirty="0">
                <a:ea typeface="+mn-lt"/>
                <a:cs typeface="+mn-lt"/>
              </a:rPr>
              <a:t> activation functions: </a:t>
            </a:r>
          </a:p>
          <a:p>
            <a:pPr marL="0" indent="0" algn="just">
              <a:buNone/>
            </a:pPr>
            <a:r>
              <a:rPr lang="en-US" dirty="0">
                <a:ea typeface="+mn-lt"/>
                <a:cs typeface="+mn-lt"/>
              </a:rPr>
              <a:t>         Exponential Linear Unit (ELU)        Leaky </a:t>
            </a:r>
            <a:r>
              <a:rPr lang="en-US" dirty="0" err="1">
                <a:ea typeface="+mn-lt"/>
                <a:cs typeface="+mn-lt"/>
              </a:rPr>
              <a:t>ReLU</a:t>
            </a:r>
            <a:endParaRPr lang="en-US" dirty="0">
              <a:ea typeface="+mn-lt"/>
              <a:cs typeface="+mn-lt"/>
            </a:endParaRPr>
          </a:p>
          <a:p>
            <a:pPr marL="0" indent="0" algn="just">
              <a:buNone/>
            </a:pPr>
            <a:endParaRPr lang="en-US" dirty="0">
              <a:ea typeface="+mn-lt"/>
              <a:cs typeface="+mn-lt"/>
            </a:endParaRPr>
          </a:p>
          <a:p>
            <a:pPr algn="just"/>
            <a:r>
              <a:rPr lang="en-US" b="1" dirty="0">
                <a:ea typeface="+mn-lt"/>
                <a:cs typeface="+mn-lt"/>
              </a:rPr>
              <a:t>Batch Normalization: </a:t>
            </a:r>
          </a:p>
          <a:p>
            <a:pPr marL="0" indent="0" algn="just">
              <a:buNone/>
            </a:pPr>
            <a:r>
              <a:rPr lang="en-US" dirty="0">
                <a:ea typeface="+mn-lt"/>
                <a:cs typeface="+mn-lt"/>
              </a:rPr>
              <a:t>         Zero-</a:t>
            </a:r>
            <a:r>
              <a:rPr lang="en-US" dirty="0" err="1">
                <a:ea typeface="+mn-lt"/>
                <a:cs typeface="+mn-lt"/>
              </a:rPr>
              <a:t>centre</a:t>
            </a:r>
            <a:r>
              <a:rPr lang="en-US" dirty="0">
                <a:ea typeface="+mn-lt"/>
                <a:cs typeface="+mn-lt"/>
              </a:rPr>
              <a:t> and normalization of the inputs in each layer before activation function is computed</a:t>
            </a:r>
            <a:endParaRPr lang="en-US" dirty="0">
              <a:cs typeface="Calibri"/>
            </a:endParaRPr>
          </a:p>
          <a:p>
            <a:pPr marL="0" indent="0" algn="just">
              <a:buNone/>
            </a:pPr>
            <a:endParaRPr lang="en-US" dirty="0">
              <a:ea typeface="+mn-lt"/>
              <a:cs typeface="+mn-lt"/>
            </a:endParaRPr>
          </a:p>
          <a:p>
            <a:pPr marL="0" indent="0" algn="just">
              <a:buNone/>
            </a:pPr>
            <a:endParaRPr lang="en-US" dirty="0">
              <a:ea typeface="+mn-lt"/>
              <a:cs typeface="+mn-lt"/>
            </a:endParaRPr>
          </a:p>
          <a:p>
            <a:pPr algn="just">
              <a:spcBef>
                <a:spcPts val="0"/>
              </a:spcBef>
            </a:pPr>
            <a:r>
              <a:rPr lang="en-US" b="1" dirty="0">
                <a:ea typeface="+mn-lt"/>
                <a:cs typeface="+mn-lt"/>
              </a:rPr>
              <a:t>Gradient clipping:</a:t>
            </a:r>
          </a:p>
          <a:p>
            <a:pPr marL="0" indent="0" algn="just">
              <a:spcBef>
                <a:spcPts val="0"/>
              </a:spcBef>
              <a:buNone/>
            </a:pPr>
            <a:r>
              <a:rPr lang="en-US" dirty="0">
                <a:ea typeface="+mn-lt"/>
                <a:cs typeface="+mn-lt"/>
              </a:rPr>
              <a:t>         Used for exploding gradients</a:t>
            </a:r>
            <a:endParaRPr lang="en-US" dirty="0">
              <a:cs typeface="Calibri"/>
            </a:endParaRPr>
          </a:p>
          <a:p>
            <a:pPr marL="0" indent="0" algn="just">
              <a:spcBef>
                <a:spcPts val="0"/>
              </a:spcBef>
              <a:buNone/>
            </a:pPr>
            <a:r>
              <a:rPr lang="en-US" dirty="0">
                <a:ea typeface="+mn-lt"/>
                <a:cs typeface="+mn-lt"/>
              </a:rPr>
              <a:t>         Rescale gradients to prevent they exceed a maximum threshold</a:t>
            </a:r>
            <a:endParaRPr lang="en-US" dirty="0">
              <a:cs typeface="Calibri"/>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Strategies to solve vanishing/exploding gradients problems: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pic>
        <p:nvPicPr>
          <p:cNvPr id="20" name="Picture 20" descr="A close up of a map&#10;&#10;Description generated with very high confidence">
            <a:extLst>
              <a:ext uri="{FF2B5EF4-FFF2-40B4-BE49-F238E27FC236}">
                <a16:creationId xmlns:a16="http://schemas.microsoft.com/office/drawing/2014/main" id="{655D97BA-462C-45C5-A82C-E1253B931537}"/>
              </a:ext>
            </a:extLst>
          </p:cNvPr>
          <p:cNvPicPr>
            <a:picLocks noChangeAspect="1"/>
          </p:cNvPicPr>
          <p:nvPr/>
        </p:nvPicPr>
        <p:blipFill>
          <a:blip r:embed="rId3"/>
          <a:stretch>
            <a:fillRect/>
          </a:stretch>
        </p:blipFill>
        <p:spPr>
          <a:xfrm>
            <a:off x="5923684" y="972197"/>
            <a:ext cx="1981200" cy="1246483"/>
          </a:xfrm>
          <a:prstGeom prst="rect">
            <a:avLst/>
          </a:prstGeom>
        </p:spPr>
      </p:pic>
      <p:pic>
        <p:nvPicPr>
          <p:cNvPr id="22" name="Picture 22" descr="A close up of a map&#10;&#10;Description generated with very high confidence">
            <a:extLst>
              <a:ext uri="{FF2B5EF4-FFF2-40B4-BE49-F238E27FC236}">
                <a16:creationId xmlns:a16="http://schemas.microsoft.com/office/drawing/2014/main" id="{7B9605DB-28DB-437E-8F68-3B90C0EAC9B0}"/>
              </a:ext>
            </a:extLst>
          </p:cNvPr>
          <p:cNvPicPr>
            <a:picLocks noChangeAspect="1"/>
          </p:cNvPicPr>
          <p:nvPr/>
        </p:nvPicPr>
        <p:blipFill>
          <a:blip r:embed="rId4"/>
          <a:stretch>
            <a:fillRect/>
          </a:stretch>
        </p:blipFill>
        <p:spPr>
          <a:xfrm>
            <a:off x="4971185" y="2270425"/>
            <a:ext cx="1920587" cy="1208785"/>
          </a:xfrm>
          <a:prstGeom prst="rect">
            <a:avLst/>
          </a:prstGeom>
        </p:spPr>
      </p:pic>
      <p:pic>
        <p:nvPicPr>
          <p:cNvPr id="24" name="Picture 24" descr="A screenshot of a cell phone&#10;&#10;Description generated with very high confidence">
            <a:extLst>
              <a:ext uri="{FF2B5EF4-FFF2-40B4-BE49-F238E27FC236}">
                <a16:creationId xmlns:a16="http://schemas.microsoft.com/office/drawing/2014/main" id="{4E0B6096-23EF-43CB-8EBE-2B704BF9B72E}"/>
              </a:ext>
            </a:extLst>
          </p:cNvPr>
          <p:cNvPicPr>
            <a:picLocks noChangeAspect="1"/>
          </p:cNvPicPr>
          <p:nvPr/>
        </p:nvPicPr>
        <p:blipFill>
          <a:blip r:embed="rId5"/>
          <a:stretch>
            <a:fillRect/>
          </a:stretch>
        </p:blipFill>
        <p:spPr>
          <a:xfrm>
            <a:off x="7148946" y="2276096"/>
            <a:ext cx="1937905" cy="1201775"/>
          </a:xfrm>
          <a:prstGeom prst="rect">
            <a:avLst/>
          </a:prstGeom>
        </p:spPr>
      </p:pic>
    </p:spTree>
    <p:extLst>
      <p:ext uri="{BB962C8B-B14F-4D97-AF65-F5344CB8AC3E}">
        <p14:creationId xmlns:p14="http://schemas.microsoft.com/office/powerpoint/2010/main" val="394359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3128466"/>
          </a:xfrm>
        </p:spPr>
        <p:txBody>
          <a:bodyPr vert="horz" lIns="91440" tIns="45720" rIns="91440" bIns="45720" rtlCol="0" anchor="t">
            <a:normAutofit/>
          </a:bodyPr>
          <a:lstStyle/>
          <a:p>
            <a:pPr algn="just"/>
            <a:r>
              <a:rPr lang="en-US" dirty="0">
                <a:ea typeface="+mn-lt"/>
                <a:cs typeface="+mn-lt"/>
              </a:rPr>
              <a:t>Momentum optimization</a:t>
            </a:r>
            <a:endParaRPr lang="en-US" b="1" dirty="0">
              <a:ea typeface="+mn-lt"/>
              <a:cs typeface="+mn-lt"/>
            </a:endParaRPr>
          </a:p>
          <a:p>
            <a:pPr marL="0" indent="0" algn="just">
              <a:buNone/>
            </a:pPr>
            <a:endParaRPr lang="en-US" dirty="0">
              <a:ea typeface="+mn-lt"/>
              <a:cs typeface="+mn-lt"/>
            </a:endParaRPr>
          </a:p>
          <a:p>
            <a:pPr algn="just"/>
            <a:r>
              <a:rPr lang="en-US" dirty="0" err="1">
                <a:ea typeface="+mn-lt"/>
                <a:cs typeface="+mn-lt"/>
              </a:rPr>
              <a:t>Nesterov</a:t>
            </a:r>
            <a:r>
              <a:rPr lang="en-US" dirty="0">
                <a:ea typeface="+mn-lt"/>
                <a:cs typeface="+mn-lt"/>
              </a:rPr>
              <a:t> Accelerated Gradient</a:t>
            </a:r>
            <a:endParaRPr lang="en-US" b="1" dirty="0">
              <a:ea typeface="+mn-lt"/>
              <a:cs typeface="+mn-lt"/>
            </a:endParaRPr>
          </a:p>
          <a:p>
            <a:pPr algn="just"/>
            <a:endParaRPr lang="en-US" dirty="0">
              <a:ea typeface="+mn-lt"/>
              <a:cs typeface="+mn-lt"/>
            </a:endParaRPr>
          </a:p>
          <a:p>
            <a:pPr algn="just"/>
            <a:r>
              <a:rPr lang="en-US" err="1">
                <a:ea typeface="+mn-lt"/>
                <a:cs typeface="+mn-lt"/>
              </a:rPr>
              <a:t>AdaGrad</a:t>
            </a:r>
            <a:endParaRPr lang="en-US" b="1" dirty="0" err="1">
              <a:ea typeface="+mn-lt"/>
              <a:cs typeface="+mn-lt"/>
            </a:endParaRPr>
          </a:p>
          <a:p>
            <a:pPr marL="0" indent="0" algn="just">
              <a:buNone/>
            </a:pPr>
            <a:endParaRPr lang="en-US" dirty="0">
              <a:ea typeface="+mn-lt"/>
              <a:cs typeface="+mn-lt"/>
            </a:endParaRPr>
          </a:p>
          <a:p>
            <a:pPr algn="just"/>
            <a:r>
              <a:rPr lang="en-US" err="1">
                <a:ea typeface="+mn-lt"/>
                <a:cs typeface="+mn-lt"/>
              </a:rPr>
              <a:t>RMSProp</a:t>
            </a:r>
            <a:endParaRPr lang="en-US" b="1" dirty="0" err="1">
              <a:cs typeface="Calibri"/>
            </a:endParaRPr>
          </a:p>
          <a:p>
            <a:pPr marL="0" indent="0" algn="just">
              <a:buNone/>
            </a:pPr>
            <a:endParaRPr lang="en-US" dirty="0">
              <a:ea typeface="+mn-lt"/>
              <a:cs typeface="+mn-lt"/>
            </a:endParaRPr>
          </a:p>
          <a:p>
            <a:pPr algn="just">
              <a:spcBef>
                <a:spcPts val="0"/>
              </a:spcBef>
            </a:pPr>
            <a:r>
              <a:rPr lang="en-US" dirty="0">
                <a:ea typeface="+mn-lt"/>
                <a:cs typeface="+mn-lt"/>
              </a:rPr>
              <a:t>Adam Optimization</a:t>
            </a:r>
          </a:p>
          <a:p>
            <a:pPr algn="just">
              <a:spcBef>
                <a:spcPts val="0"/>
              </a:spcBef>
            </a:pPr>
            <a:endParaRPr lang="en-US" dirty="0">
              <a:cs typeface="Calibri"/>
            </a:endParaRPr>
          </a:p>
          <a:p>
            <a:pPr algn="just">
              <a:spcBef>
                <a:spcPts val="0"/>
              </a:spcBef>
            </a:pPr>
            <a:r>
              <a:rPr lang="en-US" dirty="0">
                <a:ea typeface="+mn-lt"/>
                <a:cs typeface="+mn-lt"/>
              </a:rPr>
              <a:t>Learning Rate Scheduling</a:t>
            </a:r>
            <a:endParaRPr lang="en-US" dirty="0">
              <a:cs typeface="Calibri"/>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Faster optimizers: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spTree>
    <p:extLst>
      <p:ext uri="{BB962C8B-B14F-4D97-AF65-F5344CB8AC3E}">
        <p14:creationId xmlns:p14="http://schemas.microsoft.com/office/powerpoint/2010/main" val="178096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1362012"/>
          </a:xfrm>
        </p:spPr>
        <p:txBody>
          <a:bodyPr vert="horz" lIns="91440" tIns="45720" rIns="91440" bIns="45720" rtlCol="0" anchor="t">
            <a:normAutofit/>
          </a:bodyPr>
          <a:lstStyle/>
          <a:p>
            <a:pPr algn="just"/>
            <a:r>
              <a:rPr lang="en-US" dirty="0">
                <a:ea typeface="+mn-lt"/>
                <a:cs typeface="+mn-lt"/>
              </a:rPr>
              <a:t>Early Stopping</a:t>
            </a:r>
          </a:p>
          <a:p>
            <a:pPr algn="just"/>
            <a:r>
              <a:rPr lang="en-US" dirty="0">
                <a:ea typeface="+mn-lt"/>
                <a:cs typeface="+mn-lt"/>
              </a:rPr>
              <a:t>L1 and L2 Regularization</a:t>
            </a:r>
          </a:p>
          <a:p>
            <a:pPr algn="just"/>
            <a:r>
              <a:rPr lang="en-US" dirty="0">
                <a:ea typeface="+mn-lt"/>
                <a:cs typeface="+mn-lt"/>
              </a:rPr>
              <a:t>Dropout</a:t>
            </a:r>
          </a:p>
          <a:p>
            <a:pPr algn="just"/>
            <a:r>
              <a:rPr lang="en-US" dirty="0">
                <a:ea typeface="+mn-lt"/>
                <a:cs typeface="+mn-lt"/>
              </a:rPr>
              <a:t>Max-norm Regularization</a:t>
            </a:r>
          </a:p>
          <a:p>
            <a:pPr algn="just"/>
            <a:r>
              <a:rPr lang="en-US" dirty="0">
                <a:ea typeface="+mn-lt"/>
                <a:cs typeface="+mn-lt"/>
              </a:rPr>
              <a:t>Data Augmentation</a:t>
            </a:r>
          </a:p>
          <a:p>
            <a:pPr marL="0" indent="0" algn="just">
              <a:buNone/>
            </a:pPr>
            <a:endParaRPr lang="en-US" dirty="0">
              <a:ea typeface="+mn-lt"/>
              <a:cs typeface="+mn-lt"/>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Avoid overfitting through regularization: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pic>
        <p:nvPicPr>
          <p:cNvPr id="3" name="Picture 4" descr="A screenshot of a cell phone&#10;&#10;Description generated with very high confidence">
            <a:extLst>
              <a:ext uri="{FF2B5EF4-FFF2-40B4-BE49-F238E27FC236}">
                <a16:creationId xmlns:a16="http://schemas.microsoft.com/office/drawing/2014/main" id="{FEB71382-2C87-4142-B5A5-EFF17E6DD297}"/>
              </a:ext>
            </a:extLst>
          </p:cNvPr>
          <p:cNvPicPr>
            <a:picLocks noChangeAspect="1"/>
          </p:cNvPicPr>
          <p:nvPr/>
        </p:nvPicPr>
        <p:blipFill>
          <a:blip r:embed="rId3"/>
          <a:stretch>
            <a:fillRect/>
          </a:stretch>
        </p:blipFill>
        <p:spPr>
          <a:xfrm>
            <a:off x="1918855" y="3088087"/>
            <a:ext cx="4773755" cy="1842144"/>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1A536EB2-69AD-4A78-8262-9C4CB5FE639F}"/>
              </a:ext>
            </a:extLst>
          </p:cNvPr>
          <p:cNvPicPr>
            <a:picLocks noChangeAspect="1"/>
          </p:cNvPicPr>
          <p:nvPr/>
        </p:nvPicPr>
        <p:blipFill>
          <a:blip r:embed="rId4"/>
          <a:stretch>
            <a:fillRect/>
          </a:stretch>
        </p:blipFill>
        <p:spPr>
          <a:xfrm>
            <a:off x="5780809" y="963792"/>
            <a:ext cx="2942359" cy="2103223"/>
          </a:xfrm>
          <a:prstGeom prst="rect">
            <a:avLst/>
          </a:prstGeom>
        </p:spPr>
      </p:pic>
    </p:spTree>
    <p:extLst>
      <p:ext uri="{BB962C8B-B14F-4D97-AF65-F5344CB8AC3E}">
        <p14:creationId xmlns:p14="http://schemas.microsoft.com/office/powerpoint/2010/main" val="383984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fontScale="92500" lnSpcReduction="20000"/>
          </a:bodyPr>
          <a:lstStyle/>
          <a:p>
            <a:r>
              <a:rPr lang="en-AU" dirty="0"/>
              <a:t>Introduce artificial neural networks and discuss architectures specially designed for images, sequence data and structured data. </a:t>
            </a:r>
          </a:p>
          <a:p>
            <a:r>
              <a:rPr lang="en-AU" dirty="0"/>
              <a:t>Introduce the main concepts of deep learning and provide everyday industry examples. </a:t>
            </a:r>
          </a:p>
          <a:p>
            <a:r>
              <a:rPr lang="en-AU" dirty="0"/>
              <a:t>Present the practical strategies to train neural networks.</a:t>
            </a:r>
            <a:endParaRPr lang="en-US" dirty="0"/>
          </a:p>
        </p:txBody>
      </p:sp>
      <p:sp>
        <p:nvSpPr>
          <p:cNvPr id="3" name="Text Placeholder 2"/>
          <p:cNvSpPr>
            <a:spLocks noGrp="1"/>
          </p:cNvSpPr>
          <p:nvPr>
            <p:ph type="body" sz="quarter" idx="12"/>
          </p:nvPr>
        </p:nvSpPr>
        <p:spPr>
          <a:xfrm>
            <a:off x="5203636" y="226079"/>
            <a:ext cx="1838324" cy="530225"/>
          </a:xfrm>
        </p:spPr>
        <p:txBody>
          <a:bodyPr/>
          <a:lstStyle/>
          <a:p>
            <a:r>
              <a:rPr lang="en-US" dirty="0"/>
              <a:t>9</a:t>
            </a:r>
          </a:p>
        </p:txBody>
      </p:sp>
      <p:sp>
        <p:nvSpPr>
          <p:cNvPr id="4" name="Text Placeholder 3"/>
          <p:cNvSpPr>
            <a:spLocks noGrp="1"/>
          </p:cNvSpPr>
          <p:nvPr>
            <p:ph type="body" sz="quarter" idx="13"/>
          </p:nvPr>
        </p:nvSpPr>
        <p:spPr/>
        <p:txBody>
          <a:bodyPr>
            <a:normAutofit fontScale="92500"/>
          </a:bodyPr>
          <a:lstStyle/>
          <a:p>
            <a:r>
              <a:rPr lang="en-AU" dirty="0"/>
              <a:t>Appreciate the powerful framework given by neural networks and deep learning techniques. </a:t>
            </a:r>
          </a:p>
          <a:p>
            <a:r>
              <a:rPr lang="en-AU" dirty="0"/>
              <a:t>Recognise what types of data are required by such algorithms. </a:t>
            </a:r>
          </a:p>
          <a:p>
            <a:r>
              <a:rPr lang="en-AU" dirty="0"/>
              <a:t>Have the general idea about how to train a neural network. </a:t>
            </a:r>
          </a:p>
          <a:p>
            <a:r>
              <a:rPr lang="en-AU" dirty="0"/>
              <a:t>Know how to develop a project for classification/forecast with deep learning.</a:t>
            </a:r>
            <a:endParaRPr lang="en-US" dirty="0"/>
          </a:p>
        </p:txBody>
      </p:sp>
      <p:pic>
        <p:nvPicPr>
          <p:cNvPr id="7" name="Picture 6" descr="CORE-Skills-ICONS-5.png">
            <a:extLst>
              <a:ext uri="{FF2B5EF4-FFF2-40B4-BE49-F238E27FC236}">
                <a16:creationId xmlns:a16="http://schemas.microsoft.com/office/drawing/2014/main" id="{326DEF38-2739-CF49-8964-CBBCB3BCA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Convolutional Neural Networks (CNNs)</a:t>
            </a:r>
          </a:p>
        </p:txBody>
      </p:sp>
    </p:spTree>
    <p:extLst>
      <p:ext uri="{BB962C8B-B14F-4D97-AF65-F5344CB8AC3E}">
        <p14:creationId xmlns:p14="http://schemas.microsoft.com/office/powerpoint/2010/main" val="3352072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52848"/>
            <a:ext cx="6661130" cy="1794966"/>
          </a:xfrm>
        </p:spPr>
        <p:txBody>
          <a:bodyPr/>
          <a:lstStyle/>
          <a:p>
            <a:r>
              <a:rPr lang="en-US" dirty="0"/>
              <a:t>Neurons respond to a </a:t>
            </a:r>
            <a:r>
              <a:rPr lang="en-US" i="1" dirty="0"/>
              <a:t>small local receptive field</a:t>
            </a:r>
            <a:r>
              <a:rPr lang="en-US" dirty="0"/>
              <a:t>: they react to a visual </a:t>
            </a:r>
            <a:r>
              <a:rPr lang="en-US" i="1" dirty="0"/>
              <a:t>stimuli</a:t>
            </a:r>
            <a:r>
              <a:rPr lang="en-US" dirty="0"/>
              <a:t> placed in a small region of the visual field.</a:t>
            </a:r>
          </a:p>
          <a:p>
            <a:r>
              <a:rPr lang="en-US" dirty="0"/>
              <a:t>Their receptive fields can overlap, and the whole visual field arises from the combination of individual local fields.</a:t>
            </a:r>
          </a:p>
          <a:p>
            <a:r>
              <a:rPr lang="en-US" dirty="0"/>
              <a:t>Idea that higher-level neurons use the neighboring of lower-level neurons, forming more complex patterns by combining lower-level patterns.</a:t>
            </a:r>
          </a:p>
          <a:p>
            <a:endParaRPr lang="en-US" dirty="0"/>
          </a:p>
        </p:txBody>
      </p:sp>
      <p:sp>
        <p:nvSpPr>
          <p:cNvPr id="3" name="Text Placeholder 2"/>
          <p:cNvSpPr>
            <a:spLocks noGrp="1"/>
          </p:cNvSpPr>
          <p:nvPr>
            <p:ph type="body" sz="quarter" idx="10"/>
          </p:nvPr>
        </p:nvSpPr>
        <p:spPr/>
        <p:txBody>
          <a:bodyPr/>
          <a:lstStyle/>
          <a:p>
            <a:r>
              <a:rPr lang="en-US" dirty="0"/>
              <a:t>Day 09 CNN Motivation</a:t>
            </a:r>
          </a:p>
        </p:txBody>
      </p:sp>
      <p:sp>
        <p:nvSpPr>
          <p:cNvPr id="4" name="Text Placeholder 3"/>
          <p:cNvSpPr>
            <a:spLocks noGrp="1"/>
          </p:cNvSpPr>
          <p:nvPr>
            <p:ph type="body" sz="quarter" idx="12"/>
          </p:nvPr>
        </p:nvSpPr>
        <p:spPr>
          <a:xfrm>
            <a:off x="463176" y="1127877"/>
            <a:ext cx="6950075" cy="216647"/>
          </a:xfrm>
        </p:spPr>
        <p:txBody>
          <a:bodyPr/>
          <a:lstStyle/>
          <a:p>
            <a:r>
              <a:rPr lang="en-US" dirty="0"/>
              <a:t>Insights on the structure of the visual cortex</a:t>
            </a:r>
            <a:r>
              <a:rPr lang="en-US" baseline="30000" dirty="0"/>
              <a:t>1,2,3</a:t>
            </a:r>
            <a:endParaRPr lang="en-US" dirty="0"/>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53A817C6-9AFD-9D46-9CC3-54FD2EA46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99" y="2957623"/>
            <a:ext cx="5224007" cy="1890148"/>
          </a:xfrm>
          <a:prstGeom prst="rect">
            <a:avLst/>
          </a:prstGeom>
        </p:spPr>
      </p:pic>
      <p:sp>
        <p:nvSpPr>
          <p:cNvPr id="9" name="TextBox 8">
            <a:extLst>
              <a:ext uri="{FF2B5EF4-FFF2-40B4-BE49-F238E27FC236}">
                <a16:creationId xmlns:a16="http://schemas.microsoft.com/office/drawing/2014/main" id="{EC3E939A-673A-2643-8560-12D15B4C1C26}"/>
              </a:ext>
            </a:extLst>
          </p:cNvPr>
          <p:cNvSpPr txBox="1"/>
          <p:nvPr/>
        </p:nvSpPr>
        <p:spPr>
          <a:xfrm>
            <a:off x="5764363" y="4928056"/>
            <a:ext cx="3538663" cy="215444"/>
          </a:xfrm>
          <a:prstGeom prst="rect">
            <a:avLst/>
          </a:prstGeom>
          <a:noFill/>
        </p:spPr>
        <p:txBody>
          <a:bodyPr wrap="square" rtlCol="0">
            <a:spAutoFit/>
          </a:bodyPr>
          <a:lstStyle/>
          <a:p>
            <a:r>
              <a:rPr lang="en-US" sz="800" dirty="0"/>
              <a:t>Source: Hands on Machine Learning with </a:t>
            </a:r>
            <a:r>
              <a:rPr lang="en-US" sz="800" dirty="0" err="1"/>
              <a:t>Scikit</a:t>
            </a:r>
            <a:r>
              <a:rPr lang="en-US" sz="800" dirty="0"/>
              <a:t>-Learn and </a:t>
            </a:r>
            <a:r>
              <a:rPr lang="en-US" sz="800" dirty="0" err="1"/>
              <a:t>TensorFlow</a:t>
            </a:r>
            <a:r>
              <a:rPr lang="en-US" sz="800" dirty="0"/>
              <a:t>, Cap. 13.</a:t>
            </a:r>
          </a:p>
        </p:txBody>
      </p:sp>
      <p:pic>
        <p:nvPicPr>
          <p:cNvPr id="11" name="Picture 10">
            <a:extLst>
              <a:ext uri="{FF2B5EF4-FFF2-40B4-BE49-F238E27FC236}">
                <a16:creationId xmlns:a16="http://schemas.microsoft.com/office/drawing/2014/main" id="{076D7BC5-B949-044B-87C9-3E4C01940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47771"/>
            <a:ext cx="3466769" cy="290201"/>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796970" y="1250667"/>
            <a:ext cx="4445081" cy="1794966"/>
          </a:xfrm>
        </p:spPr>
        <p:txBody>
          <a:bodyPr>
            <a:normAutofit/>
          </a:bodyPr>
          <a:lstStyle/>
          <a:p>
            <a:r>
              <a:rPr lang="en-US" sz="1600" dirty="0"/>
              <a:t>Neurons in the first convolutional layer are connected only to a small rectangle of pixels representing their receptive fields.</a:t>
            </a:r>
          </a:p>
          <a:p>
            <a:endParaRPr lang="en-US" sz="1600" dirty="0"/>
          </a:p>
          <a:p>
            <a:r>
              <a:rPr lang="en-US" sz="1600" dirty="0"/>
              <a:t>Each neuron in subsequent layers is connected to neurons located in their receptive field. </a:t>
            </a:r>
          </a:p>
          <a:p>
            <a:pPr marL="0" indent="0">
              <a:buNone/>
            </a:pPr>
            <a:endParaRPr lang="en-US" sz="1600" dirty="0"/>
          </a:p>
        </p:txBody>
      </p:sp>
      <p:sp>
        <p:nvSpPr>
          <p:cNvPr id="3" name="Text Placeholder 2"/>
          <p:cNvSpPr>
            <a:spLocks noGrp="1"/>
          </p:cNvSpPr>
          <p:nvPr>
            <p:ph type="body" sz="quarter" idx="10"/>
          </p:nvPr>
        </p:nvSpPr>
        <p:spPr/>
        <p:txBody>
          <a:bodyPr/>
          <a:lstStyle/>
          <a:p>
            <a:r>
              <a:rPr lang="en-US" dirty="0"/>
              <a:t>Day 09 Convolutional Layers</a:t>
            </a:r>
          </a:p>
        </p:txBody>
      </p:sp>
      <p:sp>
        <p:nvSpPr>
          <p:cNvPr id="5" name="Text Placeholder 4"/>
          <p:cNvSpPr>
            <a:spLocks noGrp="1"/>
          </p:cNvSpPr>
          <p:nvPr>
            <p:ph type="body" sz="quarter" idx="13"/>
          </p:nvPr>
        </p:nvSpPr>
        <p:spPr>
          <a:xfrm>
            <a:off x="0" y="4890108"/>
            <a:ext cx="6950075" cy="216647"/>
          </a:xfrm>
        </p:spPr>
        <p:txBody>
          <a:bodyPr/>
          <a:lstStyle/>
          <a:p>
            <a:r>
              <a:rPr lang="en-US" dirty="0"/>
              <a:t>Debora/</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3A878DD1-BDD8-944F-8C47-A6F5DA054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436" y="1260644"/>
            <a:ext cx="3223934" cy="1901294"/>
          </a:xfrm>
          <a:prstGeom prst="rect">
            <a:avLst/>
          </a:prstGeom>
        </p:spPr>
      </p:pic>
      <p:sp>
        <p:nvSpPr>
          <p:cNvPr id="9" name="TextBox 8">
            <a:extLst>
              <a:ext uri="{FF2B5EF4-FFF2-40B4-BE49-F238E27FC236}">
                <a16:creationId xmlns:a16="http://schemas.microsoft.com/office/drawing/2014/main" id="{70A90495-F918-914A-918E-F70AACB62DBA}"/>
              </a:ext>
            </a:extLst>
          </p:cNvPr>
          <p:cNvSpPr txBox="1"/>
          <p:nvPr/>
        </p:nvSpPr>
        <p:spPr>
          <a:xfrm>
            <a:off x="125783" y="1704922"/>
            <a:ext cx="1378857" cy="523220"/>
          </a:xfrm>
          <a:prstGeom prst="rect">
            <a:avLst/>
          </a:prstGeom>
          <a:noFill/>
        </p:spPr>
        <p:txBody>
          <a:bodyPr wrap="square" rtlCol="0">
            <a:spAutoFit/>
          </a:bodyPr>
          <a:lstStyle/>
          <a:p>
            <a:pPr algn="ctr"/>
            <a:r>
              <a:rPr lang="en-US" sz="1400" dirty="0"/>
              <a:t>Each neuron layer is now 2D</a:t>
            </a:r>
          </a:p>
        </p:txBody>
      </p:sp>
      <p:pic>
        <p:nvPicPr>
          <p:cNvPr id="10" name="Picture 9">
            <a:extLst>
              <a:ext uri="{FF2B5EF4-FFF2-40B4-BE49-F238E27FC236}">
                <a16:creationId xmlns:a16="http://schemas.microsoft.com/office/drawing/2014/main" id="{8E08FF30-FFC2-5142-8ADD-9A974CC7E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313" y="3513345"/>
            <a:ext cx="2210589" cy="1379868"/>
          </a:xfrm>
          <a:prstGeom prst="rect">
            <a:avLst/>
          </a:prstGeom>
        </p:spPr>
      </p:pic>
      <p:pic>
        <p:nvPicPr>
          <p:cNvPr id="11" name="Picture 10">
            <a:extLst>
              <a:ext uri="{FF2B5EF4-FFF2-40B4-BE49-F238E27FC236}">
                <a16:creationId xmlns:a16="http://schemas.microsoft.com/office/drawing/2014/main" id="{08FFC864-6AB5-7043-8801-1B0203F77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321" y="3488085"/>
            <a:ext cx="2138827" cy="1405128"/>
          </a:xfrm>
          <a:prstGeom prst="rect">
            <a:avLst/>
          </a:prstGeom>
        </p:spPr>
      </p:pic>
      <p:sp>
        <p:nvSpPr>
          <p:cNvPr id="12" name="TextBox 11">
            <a:extLst>
              <a:ext uri="{FF2B5EF4-FFF2-40B4-BE49-F238E27FC236}">
                <a16:creationId xmlns:a16="http://schemas.microsoft.com/office/drawing/2014/main" id="{97DECA9B-DD8F-9E40-ABDD-E1995088520D}"/>
              </a:ext>
            </a:extLst>
          </p:cNvPr>
          <p:cNvSpPr txBox="1"/>
          <p:nvPr/>
        </p:nvSpPr>
        <p:spPr>
          <a:xfrm>
            <a:off x="-61695" y="3855319"/>
            <a:ext cx="2537008" cy="523220"/>
          </a:xfrm>
          <a:prstGeom prst="rect">
            <a:avLst/>
          </a:prstGeom>
          <a:noFill/>
        </p:spPr>
        <p:txBody>
          <a:bodyPr wrap="square" rtlCol="0">
            <a:spAutoFit/>
          </a:bodyPr>
          <a:lstStyle/>
          <a:p>
            <a:pPr algn="ctr"/>
            <a:r>
              <a:rPr lang="en-US" sz="1400" b="1" dirty="0" err="1"/>
              <a:t>f</a:t>
            </a:r>
            <a:r>
              <a:rPr lang="en-US" sz="1400" b="1" baseline="-25000" dirty="0" err="1"/>
              <a:t>h</a:t>
            </a:r>
            <a:r>
              <a:rPr lang="en-US" sz="1400" dirty="0"/>
              <a:t> and </a:t>
            </a:r>
            <a:r>
              <a:rPr lang="en-US" sz="1400" b="1" dirty="0" err="1"/>
              <a:t>f</a:t>
            </a:r>
            <a:r>
              <a:rPr lang="en-US" sz="1400" b="1" baseline="-25000" dirty="0" err="1"/>
              <a:t>w</a:t>
            </a:r>
            <a:r>
              <a:rPr lang="en-US" sz="1400" dirty="0"/>
              <a:t> define the height and width of the receptive field.</a:t>
            </a:r>
          </a:p>
        </p:txBody>
      </p:sp>
      <p:sp>
        <p:nvSpPr>
          <p:cNvPr id="13" name="TextBox 12">
            <a:extLst>
              <a:ext uri="{FF2B5EF4-FFF2-40B4-BE49-F238E27FC236}">
                <a16:creationId xmlns:a16="http://schemas.microsoft.com/office/drawing/2014/main" id="{BD8B0D59-1A49-0C4F-BB48-F00FAC2290A6}"/>
              </a:ext>
            </a:extLst>
          </p:cNvPr>
          <p:cNvSpPr txBox="1"/>
          <p:nvPr/>
        </p:nvSpPr>
        <p:spPr>
          <a:xfrm>
            <a:off x="7103224" y="3929039"/>
            <a:ext cx="2138827" cy="523220"/>
          </a:xfrm>
          <a:prstGeom prst="rect">
            <a:avLst/>
          </a:prstGeom>
          <a:noFill/>
        </p:spPr>
        <p:txBody>
          <a:bodyPr wrap="square" rtlCol="0">
            <a:spAutoFit/>
          </a:bodyPr>
          <a:lstStyle/>
          <a:p>
            <a:pPr algn="ctr"/>
            <a:r>
              <a:rPr lang="en-US" sz="1400" b="1" dirty="0"/>
              <a:t>stride</a:t>
            </a:r>
            <a:r>
              <a:rPr lang="en-US" sz="1400" dirty="0"/>
              <a:t> is used to generate </a:t>
            </a:r>
          </a:p>
          <a:p>
            <a:pPr algn="ctr"/>
            <a:r>
              <a:rPr lang="en-US" sz="1400" dirty="0"/>
              <a:t>smaller layers.</a:t>
            </a:r>
          </a:p>
        </p:txBody>
      </p:sp>
    </p:spTree>
    <p:extLst>
      <p:ext uri="{BB962C8B-B14F-4D97-AF65-F5344CB8AC3E}">
        <p14:creationId xmlns:p14="http://schemas.microsoft.com/office/powerpoint/2010/main" val="174226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48811"/>
            <a:ext cx="6950075" cy="1794966"/>
          </a:xfrm>
        </p:spPr>
        <p:txBody>
          <a:bodyPr/>
          <a:lstStyle/>
          <a:p>
            <a:pPr>
              <a:buFont typeface="Arial" charset="0"/>
              <a:buChar char="•"/>
            </a:pPr>
            <a:r>
              <a:rPr lang="en-US" dirty="0"/>
              <a:t>A (small) kernel matrix is applied to the input image in order to get a transformed image according to a specific task.</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Convolution</a:t>
            </a:r>
          </a:p>
        </p:txBody>
      </p:sp>
      <p:sp>
        <p:nvSpPr>
          <p:cNvPr id="4" name="Text Placeholder 3"/>
          <p:cNvSpPr>
            <a:spLocks noGrp="1"/>
          </p:cNvSpPr>
          <p:nvPr>
            <p:ph type="body" sz="quarter" idx="12"/>
          </p:nvPr>
        </p:nvSpPr>
        <p:spPr>
          <a:xfrm>
            <a:off x="463176" y="1123840"/>
            <a:ext cx="6950075" cy="216647"/>
          </a:xfrm>
        </p:spPr>
        <p:txBody>
          <a:bodyPr/>
          <a:lstStyle/>
          <a:p>
            <a:r>
              <a:rPr lang="en-US" dirty="0"/>
              <a:t>Important operation in image processing.</a:t>
            </a:r>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8" name="Table 7">
            <a:extLst>
              <a:ext uri="{FF2B5EF4-FFF2-40B4-BE49-F238E27FC236}">
                <a16:creationId xmlns:a16="http://schemas.microsoft.com/office/drawing/2014/main" id="{AE58B82F-C0F6-D048-A743-F8F9F9B19AD9}"/>
              </a:ext>
            </a:extLst>
          </p:cNvPr>
          <p:cNvGraphicFramePr>
            <a:graphicFrameLocks noGrp="1"/>
          </p:cNvGraphicFramePr>
          <p:nvPr>
            <p:extLst>
              <p:ext uri="{D42A27DB-BD31-4B8C-83A1-F6EECF244321}">
                <p14:modId xmlns:p14="http://schemas.microsoft.com/office/powerpoint/2010/main" val="4113647278"/>
              </p:ext>
            </p:extLst>
          </p:nvPr>
        </p:nvGraphicFramePr>
        <p:xfrm>
          <a:off x="1605618" y="2425888"/>
          <a:ext cx="1935300" cy="1852425"/>
        </p:xfrm>
        <a:graphic>
          <a:graphicData uri="http://schemas.openxmlformats.org/drawingml/2006/table">
            <a:tbl>
              <a:tblPr firstRow="1" bandRow="1">
                <a:tableStyleId>{5C22544A-7EE6-4342-B048-85BDC9FD1C3A}</a:tableStyleId>
              </a:tblPr>
              <a:tblGrid>
                <a:gridCol w="387060">
                  <a:extLst>
                    <a:ext uri="{9D8B030D-6E8A-4147-A177-3AD203B41FA5}">
                      <a16:colId xmlns:a16="http://schemas.microsoft.com/office/drawing/2014/main" val="20000"/>
                    </a:ext>
                  </a:extLst>
                </a:gridCol>
                <a:gridCol w="387060">
                  <a:extLst>
                    <a:ext uri="{9D8B030D-6E8A-4147-A177-3AD203B41FA5}">
                      <a16:colId xmlns:a16="http://schemas.microsoft.com/office/drawing/2014/main" val="20001"/>
                    </a:ext>
                  </a:extLst>
                </a:gridCol>
                <a:gridCol w="387060">
                  <a:extLst>
                    <a:ext uri="{9D8B030D-6E8A-4147-A177-3AD203B41FA5}">
                      <a16:colId xmlns:a16="http://schemas.microsoft.com/office/drawing/2014/main" val="20002"/>
                    </a:ext>
                  </a:extLst>
                </a:gridCol>
                <a:gridCol w="387060">
                  <a:extLst>
                    <a:ext uri="{9D8B030D-6E8A-4147-A177-3AD203B41FA5}">
                      <a16:colId xmlns:a16="http://schemas.microsoft.com/office/drawing/2014/main" val="20003"/>
                    </a:ext>
                  </a:extLst>
                </a:gridCol>
                <a:gridCol w="387060">
                  <a:extLst>
                    <a:ext uri="{9D8B030D-6E8A-4147-A177-3AD203B41FA5}">
                      <a16:colId xmlns:a16="http://schemas.microsoft.com/office/drawing/2014/main" val="20004"/>
                    </a:ext>
                  </a:extLst>
                </a:gridCol>
              </a:tblGrid>
              <a:tr h="272949">
                <a:tc>
                  <a:txBody>
                    <a:bodyPr/>
                    <a:lstStyle/>
                    <a:p>
                      <a:r>
                        <a:rPr lang="en-US" sz="1000" b="1" dirty="0">
                          <a:solidFill>
                            <a:schemeClr val="tx1"/>
                          </a:solidFill>
                        </a:rPr>
                        <a:t>95</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97</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2949">
                <a:tc>
                  <a:txBody>
                    <a:bodyPr/>
                    <a:lstStyle/>
                    <a:p>
                      <a:r>
                        <a:rPr lang="en-US" sz="1000" b="1" dirty="0">
                          <a:solidFill>
                            <a:schemeClr val="tx1"/>
                          </a:solidFill>
                        </a:rPr>
                        <a:t>96</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114</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5112">
                <a:tc>
                  <a:txBody>
                    <a:bodyPr/>
                    <a:lstStyle/>
                    <a:p>
                      <a:r>
                        <a:rPr lang="en-US" sz="1000" b="1" dirty="0">
                          <a:solidFill>
                            <a:schemeClr val="tx1"/>
                          </a:solidFill>
                        </a:rPr>
                        <a:t>99</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87</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2949">
                <a:tc>
                  <a:txBody>
                    <a:bodyPr/>
                    <a:lstStyle/>
                    <a:p>
                      <a:r>
                        <a:rPr lang="en-US" sz="1000" b="1" dirty="0">
                          <a:solidFill>
                            <a:schemeClr val="tx1"/>
                          </a:solidFill>
                        </a:rPr>
                        <a:t>94</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94</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5112">
                <a:tc>
                  <a:txBody>
                    <a:bodyPr/>
                    <a:lstStyle/>
                    <a:p>
                      <a:r>
                        <a:rPr lang="en-US" sz="1000" b="1" dirty="0">
                          <a:solidFill>
                            <a:schemeClr val="tx1"/>
                          </a:solidFill>
                        </a:rPr>
                        <a:t>89</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89</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2949">
                <a:tc>
                  <a:txBody>
                    <a:bodyPr/>
                    <a:lstStyle/>
                    <a:p>
                      <a:r>
                        <a:rPr lang="en-US" sz="1000" b="1" dirty="0">
                          <a:solidFill>
                            <a:schemeClr val="tx1"/>
                          </a:solidFill>
                        </a:rPr>
                        <a:t>100</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87</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91</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2949">
                <a:tc>
                  <a:txBody>
                    <a:bodyPr/>
                    <a:lstStyle/>
                    <a:p>
                      <a:r>
                        <a:rPr lang="en-US" sz="1000" b="1" dirty="0">
                          <a:solidFill>
                            <a:schemeClr val="tx1"/>
                          </a:solidFill>
                        </a:rPr>
                        <a:t>104</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93</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96</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9F0ACC52-79C7-CA40-B6E7-8B20B010598F}"/>
              </a:ext>
            </a:extLst>
          </p:cNvPr>
          <p:cNvSpPr txBox="1"/>
          <p:nvPr/>
        </p:nvSpPr>
        <p:spPr>
          <a:xfrm>
            <a:off x="2096919" y="2094727"/>
            <a:ext cx="952697" cy="276999"/>
          </a:xfrm>
          <a:prstGeom prst="rect">
            <a:avLst/>
          </a:prstGeom>
          <a:noFill/>
        </p:spPr>
        <p:txBody>
          <a:bodyPr wrap="none" rtlCol="0">
            <a:spAutoFit/>
          </a:bodyPr>
          <a:lstStyle/>
          <a:p>
            <a:r>
              <a:rPr lang="en-US" sz="1200" dirty="0"/>
              <a:t>Input matrix</a:t>
            </a:r>
          </a:p>
        </p:txBody>
      </p:sp>
      <p:sp>
        <p:nvSpPr>
          <p:cNvPr id="10" name="TextBox 9">
            <a:extLst>
              <a:ext uri="{FF2B5EF4-FFF2-40B4-BE49-F238E27FC236}">
                <a16:creationId xmlns:a16="http://schemas.microsoft.com/office/drawing/2014/main" id="{F7459583-ECA8-9546-B082-921BBDF00F38}"/>
              </a:ext>
            </a:extLst>
          </p:cNvPr>
          <p:cNvSpPr txBox="1"/>
          <p:nvPr/>
        </p:nvSpPr>
        <p:spPr>
          <a:xfrm>
            <a:off x="692289" y="4413908"/>
            <a:ext cx="4160520" cy="461665"/>
          </a:xfrm>
          <a:prstGeom prst="rect">
            <a:avLst/>
          </a:prstGeom>
          <a:noFill/>
        </p:spPr>
        <p:txBody>
          <a:bodyPr wrap="square" rtlCol="0">
            <a:spAutoFit/>
          </a:bodyPr>
          <a:lstStyle/>
          <a:p>
            <a:pPr algn="ctr"/>
            <a:r>
              <a:rPr lang="en-US" sz="1200" dirty="0">
                <a:solidFill>
                  <a:schemeClr val="tx2">
                    <a:lumMod val="75000"/>
                  </a:schemeClr>
                </a:solidFill>
              </a:rPr>
              <a:t>Multiplication of each element of the kernel with the corresponding element of the image matrix.</a:t>
            </a:r>
          </a:p>
        </p:txBody>
      </p:sp>
      <p:graphicFrame>
        <p:nvGraphicFramePr>
          <p:cNvPr id="11" name="Table 10">
            <a:extLst>
              <a:ext uri="{FF2B5EF4-FFF2-40B4-BE49-F238E27FC236}">
                <a16:creationId xmlns:a16="http://schemas.microsoft.com/office/drawing/2014/main" id="{C2C4C68C-BA6E-F84D-AAA0-1B2ED1C42F3F}"/>
              </a:ext>
            </a:extLst>
          </p:cNvPr>
          <p:cNvGraphicFramePr>
            <a:graphicFrameLocks noGrp="1"/>
          </p:cNvGraphicFramePr>
          <p:nvPr>
            <p:extLst>
              <p:ext uri="{D42A27DB-BD31-4B8C-83A1-F6EECF244321}">
                <p14:modId xmlns:p14="http://schemas.microsoft.com/office/powerpoint/2010/main" val="2027938870"/>
              </p:ext>
            </p:extLst>
          </p:nvPr>
        </p:nvGraphicFramePr>
        <p:xfrm>
          <a:off x="4283714" y="2774683"/>
          <a:ext cx="1022076" cy="734172"/>
        </p:xfrm>
        <a:graphic>
          <a:graphicData uri="http://schemas.openxmlformats.org/drawingml/2006/table">
            <a:tbl>
              <a:tblPr firstRow="1" bandRow="1">
                <a:tableStyleId>{5C22544A-7EE6-4342-B048-85BDC9FD1C3A}</a:tableStyleId>
              </a:tblPr>
              <a:tblGrid>
                <a:gridCol w="340692">
                  <a:extLst>
                    <a:ext uri="{9D8B030D-6E8A-4147-A177-3AD203B41FA5}">
                      <a16:colId xmlns:a16="http://schemas.microsoft.com/office/drawing/2014/main" val="20000"/>
                    </a:ext>
                  </a:extLst>
                </a:gridCol>
                <a:gridCol w="340692">
                  <a:extLst>
                    <a:ext uri="{9D8B030D-6E8A-4147-A177-3AD203B41FA5}">
                      <a16:colId xmlns:a16="http://schemas.microsoft.com/office/drawing/2014/main" val="20001"/>
                    </a:ext>
                  </a:extLst>
                </a:gridCol>
                <a:gridCol w="340692">
                  <a:extLst>
                    <a:ext uri="{9D8B030D-6E8A-4147-A177-3AD203B41FA5}">
                      <a16:colId xmlns:a16="http://schemas.microsoft.com/office/drawing/2014/main" val="20002"/>
                    </a:ext>
                  </a:extLst>
                </a:gridCol>
              </a:tblGrid>
              <a:tr h="244724">
                <a:tc>
                  <a:txBody>
                    <a:bodyPr/>
                    <a:lstStyle/>
                    <a:p>
                      <a:pPr algn="ctr"/>
                      <a:r>
                        <a:rPr lang="en-US" sz="1000" b="1" dirty="0">
                          <a:solidFill>
                            <a:schemeClr val="tx1"/>
                          </a:solidFill>
                        </a:rPr>
                        <a:t>0</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724">
                <a:tc>
                  <a:txBody>
                    <a:bodyPr/>
                    <a:lstStyle/>
                    <a:p>
                      <a:pPr algn="ctr"/>
                      <a:r>
                        <a:rPr lang="en-US" sz="1000" b="1" dirty="0">
                          <a:solidFill>
                            <a:schemeClr val="tx1"/>
                          </a:solidFill>
                        </a:rPr>
                        <a:t>-1</a:t>
                      </a:r>
                    </a:p>
                  </a:txBody>
                  <a:tcPr>
                    <a:lnL w="381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5</a:t>
                      </a:r>
                    </a:p>
                  </a:txBody>
                  <a:tcPr>
                    <a:solidFill>
                      <a:schemeClr val="accent2">
                        <a:lumMod val="20000"/>
                        <a:lumOff val="80000"/>
                      </a:schemeClr>
                    </a:solidFill>
                  </a:tcPr>
                </a:tc>
                <a:tc>
                  <a:txBody>
                    <a:bodyPr/>
                    <a:lstStyle/>
                    <a:p>
                      <a:pPr algn="ctr"/>
                      <a:r>
                        <a:rPr lang="en-US" sz="1000" b="1" dirty="0">
                          <a:solidFill>
                            <a:schemeClr val="tx1"/>
                          </a:solidFill>
                        </a:rPr>
                        <a:t>-1</a:t>
                      </a:r>
                    </a:p>
                  </a:txBody>
                  <a:tcPr>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724">
                <a:tc>
                  <a:txBody>
                    <a:bodyPr/>
                    <a:lstStyle/>
                    <a:p>
                      <a:pPr algn="ctr"/>
                      <a:r>
                        <a:rPr lang="en-US" sz="1000" b="1" dirty="0">
                          <a:solidFill>
                            <a:schemeClr val="tx1"/>
                          </a:solidFill>
                        </a:rPr>
                        <a:t>0</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D47E81CB-5413-BA46-BD56-49874C527B74}"/>
              </a:ext>
            </a:extLst>
          </p:cNvPr>
          <p:cNvSpPr txBox="1"/>
          <p:nvPr/>
        </p:nvSpPr>
        <p:spPr>
          <a:xfrm>
            <a:off x="4283715" y="2492828"/>
            <a:ext cx="1022075" cy="276999"/>
          </a:xfrm>
          <a:prstGeom prst="rect">
            <a:avLst/>
          </a:prstGeom>
          <a:noFill/>
        </p:spPr>
        <p:txBody>
          <a:bodyPr wrap="none" rtlCol="0">
            <a:spAutoFit/>
          </a:bodyPr>
          <a:lstStyle/>
          <a:p>
            <a:r>
              <a:rPr lang="en-US" sz="1200" dirty="0"/>
              <a:t>Kernel matrix</a:t>
            </a:r>
          </a:p>
        </p:txBody>
      </p:sp>
      <p:graphicFrame>
        <p:nvGraphicFramePr>
          <p:cNvPr id="13" name="Table 12">
            <a:extLst>
              <a:ext uri="{FF2B5EF4-FFF2-40B4-BE49-F238E27FC236}">
                <a16:creationId xmlns:a16="http://schemas.microsoft.com/office/drawing/2014/main" id="{452470F6-14A3-304D-94BF-7FBAB84CC411}"/>
              </a:ext>
            </a:extLst>
          </p:cNvPr>
          <p:cNvGraphicFramePr>
            <a:graphicFrameLocks noGrp="1"/>
          </p:cNvGraphicFramePr>
          <p:nvPr>
            <p:extLst>
              <p:ext uri="{D42A27DB-BD31-4B8C-83A1-F6EECF244321}">
                <p14:modId xmlns:p14="http://schemas.microsoft.com/office/powerpoint/2010/main" val="1796688396"/>
              </p:ext>
            </p:extLst>
          </p:nvPr>
        </p:nvGraphicFramePr>
        <p:xfrm>
          <a:off x="6043326" y="2450381"/>
          <a:ext cx="2029890" cy="1827931"/>
        </p:xfrm>
        <a:graphic>
          <a:graphicData uri="http://schemas.openxmlformats.org/drawingml/2006/table">
            <a:tbl>
              <a:tblPr firstRow="1" bandRow="1">
                <a:tableStyleId>{5C22544A-7EE6-4342-B048-85BDC9FD1C3A}</a:tableStyleId>
              </a:tblPr>
              <a:tblGrid>
                <a:gridCol w="405978">
                  <a:extLst>
                    <a:ext uri="{9D8B030D-6E8A-4147-A177-3AD203B41FA5}">
                      <a16:colId xmlns:a16="http://schemas.microsoft.com/office/drawing/2014/main" val="20000"/>
                    </a:ext>
                  </a:extLst>
                </a:gridCol>
                <a:gridCol w="405978">
                  <a:extLst>
                    <a:ext uri="{9D8B030D-6E8A-4147-A177-3AD203B41FA5}">
                      <a16:colId xmlns:a16="http://schemas.microsoft.com/office/drawing/2014/main" val="20001"/>
                    </a:ext>
                  </a:extLst>
                </a:gridCol>
                <a:gridCol w="405978">
                  <a:extLst>
                    <a:ext uri="{9D8B030D-6E8A-4147-A177-3AD203B41FA5}">
                      <a16:colId xmlns:a16="http://schemas.microsoft.com/office/drawing/2014/main" val="20002"/>
                    </a:ext>
                  </a:extLst>
                </a:gridCol>
                <a:gridCol w="405978">
                  <a:extLst>
                    <a:ext uri="{9D8B030D-6E8A-4147-A177-3AD203B41FA5}">
                      <a16:colId xmlns:a16="http://schemas.microsoft.com/office/drawing/2014/main" val="20003"/>
                    </a:ext>
                  </a:extLst>
                </a:gridCol>
                <a:gridCol w="405978">
                  <a:extLst>
                    <a:ext uri="{9D8B030D-6E8A-4147-A177-3AD203B41FA5}">
                      <a16:colId xmlns:a16="http://schemas.microsoft.com/office/drawing/2014/main" val="20004"/>
                    </a:ext>
                  </a:extLst>
                </a:gridCol>
              </a:tblGrid>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106</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14" name="TextBox 13">
            <a:extLst>
              <a:ext uri="{FF2B5EF4-FFF2-40B4-BE49-F238E27FC236}">
                <a16:creationId xmlns:a16="http://schemas.microsoft.com/office/drawing/2014/main" id="{40C7CDBC-2A33-FB4A-8C2E-ED1888EBB40B}"/>
              </a:ext>
            </a:extLst>
          </p:cNvPr>
          <p:cNvSpPr txBox="1"/>
          <p:nvPr/>
        </p:nvSpPr>
        <p:spPr>
          <a:xfrm>
            <a:off x="6478841" y="2094726"/>
            <a:ext cx="1068113" cy="276999"/>
          </a:xfrm>
          <a:prstGeom prst="rect">
            <a:avLst/>
          </a:prstGeom>
          <a:noFill/>
        </p:spPr>
        <p:txBody>
          <a:bodyPr wrap="none" rtlCol="0">
            <a:spAutoFit/>
          </a:bodyPr>
          <a:lstStyle/>
          <a:p>
            <a:r>
              <a:rPr lang="en-US" sz="1200" dirty="0"/>
              <a:t>Output matrix</a:t>
            </a:r>
          </a:p>
        </p:txBody>
      </p:sp>
      <p:sp>
        <p:nvSpPr>
          <p:cNvPr id="15" name="TextBox 14">
            <a:extLst>
              <a:ext uri="{FF2B5EF4-FFF2-40B4-BE49-F238E27FC236}">
                <a16:creationId xmlns:a16="http://schemas.microsoft.com/office/drawing/2014/main" id="{868A136C-F863-F449-957F-488EA5BDEE9D}"/>
              </a:ext>
            </a:extLst>
          </p:cNvPr>
          <p:cNvSpPr txBox="1"/>
          <p:nvPr/>
        </p:nvSpPr>
        <p:spPr>
          <a:xfrm>
            <a:off x="5844727" y="4404796"/>
            <a:ext cx="2449710" cy="646331"/>
          </a:xfrm>
          <a:prstGeom prst="rect">
            <a:avLst/>
          </a:prstGeom>
          <a:noFill/>
        </p:spPr>
        <p:txBody>
          <a:bodyPr wrap="none" rtlCol="0">
            <a:spAutoFit/>
          </a:bodyPr>
          <a:lstStyle/>
          <a:p>
            <a:pPr algn="ctr"/>
            <a:r>
              <a:rPr lang="en-US" sz="1200" dirty="0"/>
              <a:t>(</a:t>
            </a:r>
            <a:r>
              <a:rPr lang="en-US" sz="1200" dirty="0">
                <a:solidFill>
                  <a:schemeClr val="tx2"/>
                </a:solidFill>
              </a:rPr>
              <a:t>95</a:t>
            </a:r>
            <a:r>
              <a:rPr lang="en-US" sz="1200" dirty="0"/>
              <a:t> * </a:t>
            </a:r>
            <a:r>
              <a:rPr lang="en-US" sz="1200" dirty="0">
                <a:solidFill>
                  <a:schemeClr val="accent2">
                    <a:lumMod val="75000"/>
                  </a:schemeClr>
                </a:solidFill>
              </a:rPr>
              <a:t>0</a:t>
            </a:r>
            <a:r>
              <a:rPr lang="en-US" sz="1200" dirty="0"/>
              <a:t>) + (</a:t>
            </a:r>
            <a:r>
              <a:rPr lang="en-US" sz="1200" dirty="0">
                <a:solidFill>
                  <a:schemeClr val="tx2"/>
                </a:solidFill>
              </a:rPr>
              <a:t>101</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98</a:t>
            </a:r>
            <a:r>
              <a:rPr lang="en-US" sz="1200" dirty="0"/>
              <a:t> * </a:t>
            </a:r>
            <a:r>
              <a:rPr lang="en-US" sz="1200" dirty="0">
                <a:solidFill>
                  <a:schemeClr val="accent2">
                    <a:lumMod val="75000"/>
                  </a:schemeClr>
                </a:solidFill>
              </a:rPr>
              <a:t>0</a:t>
            </a:r>
            <a:r>
              <a:rPr lang="en-US" sz="1200" dirty="0"/>
              <a:t>)</a:t>
            </a:r>
          </a:p>
          <a:p>
            <a:pPr algn="ctr"/>
            <a:r>
              <a:rPr lang="en-US" sz="1200" dirty="0"/>
              <a:t>+ (</a:t>
            </a:r>
            <a:r>
              <a:rPr lang="en-US" sz="1200" dirty="0">
                <a:solidFill>
                  <a:schemeClr val="tx2"/>
                </a:solidFill>
              </a:rPr>
              <a:t>96</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100</a:t>
            </a:r>
            <a:r>
              <a:rPr lang="en-US" sz="1200" dirty="0"/>
              <a:t> * </a:t>
            </a:r>
            <a:r>
              <a:rPr lang="en-US" sz="1200" dirty="0">
                <a:solidFill>
                  <a:schemeClr val="accent2">
                    <a:lumMod val="75000"/>
                  </a:schemeClr>
                </a:solidFill>
              </a:rPr>
              <a:t>5</a:t>
            </a:r>
            <a:r>
              <a:rPr lang="en-US" sz="1200" dirty="0"/>
              <a:t>) + (</a:t>
            </a:r>
            <a:r>
              <a:rPr lang="en-US" sz="1200" dirty="0">
                <a:solidFill>
                  <a:schemeClr val="tx2"/>
                </a:solidFill>
              </a:rPr>
              <a:t>99</a:t>
            </a:r>
            <a:r>
              <a:rPr lang="en-US" sz="1200" dirty="0"/>
              <a:t> * </a:t>
            </a:r>
            <a:r>
              <a:rPr lang="en-US" sz="1200" dirty="0">
                <a:solidFill>
                  <a:schemeClr val="accent2">
                    <a:lumMod val="75000"/>
                  </a:schemeClr>
                </a:solidFill>
              </a:rPr>
              <a:t>-1</a:t>
            </a:r>
            <a:r>
              <a:rPr lang="en-US" sz="1200" dirty="0"/>
              <a:t>)</a:t>
            </a:r>
          </a:p>
          <a:p>
            <a:pPr algn="ctr"/>
            <a:r>
              <a:rPr lang="en-US" sz="1200" dirty="0"/>
              <a:t>+ (</a:t>
            </a:r>
            <a:r>
              <a:rPr lang="en-US" sz="1200" dirty="0">
                <a:solidFill>
                  <a:schemeClr val="tx2"/>
                </a:solidFill>
              </a:rPr>
              <a:t>99</a:t>
            </a:r>
            <a:r>
              <a:rPr lang="en-US" sz="1200" dirty="0"/>
              <a:t> * </a:t>
            </a:r>
            <a:r>
              <a:rPr lang="en-US" sz="1200" dirty="0">
                <a:solidFill>
                  <a:schemeClr val="accent2">
                    <a:lumMod val="75000"/>
                  </a:schemeClr>
                </a:solidFill>
              </a:rPr>
              <a:t>0</a:t>
            </a:r>
            <a:r>
              <a:rPr lang="en-US" sz="1200" dirty="0"/>
              <a:t>) + (</a:t>
            </a:r>
            <a:r>
              <a:rPr lang="en-US" sz="1200" dirty="0">
                <a:solidFill>
                  <a:schemeClr val="tx2"/>
                </a:solidFill>
              </a:rPr>
              <a:t>98</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99</a:t>
            </a:r>
            <a:r>
              <a:rPr lang="en-US" sz="1200" dirty="0"/>
              <a:t> * </a:t>
            </a:r>
            <a:r>
              <a:rPr lang="en-US" sz="1200" dirty="0">
                <a:solidFill>
                  <a:schemeClr val="accent2">
                    <a:lumMod val="75000"/>
                  </a:schemeClr>
                </a:solidFill>
              </a:rPr>
              <a:t>0</a:t>
            </a:r>
            <a:r>
              <a:rPr lang="en-US" sz="1200" dirty="0"/>
              <a:t>) = 106</a:t>
            </a:r>
          </a:p>
        </p:txBody>
      </p:sp>
    </p:spTree>
    <p:extLst>
      <p:ext uri="{BB962C8B-B14F-4D97-AF65-F5344CB8AC3E}">
        <p14:creationId xmlns:p14="http://schemas.microsoft.com/office/powerpoint/2010/main" val="10240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156155"/>
            <a:ext cx="6950075" cy="350962"/>
          </a:xfrm>
        </p:spPr>
        <p:txBody>
          <a:bodyPr/>
          <a:lstStyle/>
          <a:p>
            <a:r>
              <a:rPr lang="en-US" dirty="0"/>
              <a:t>E.g., edge detection (horizontal, vertical), sharpen, blurring, etc.</a:t>
            </a:r>
          </a:p>
        </p:txBody>
      </p:sp>
      <p:sp>
        <p:nvSpPr>
          <p:cNvPr id="3" name="Text Placeholder 2"/>
          <p:cNvSpPr>
            <a:spLocks noGrp="1"/>
          </p:cNvSpPr>
          <p:nvPr>
            <p:ph type="body" sz="quarter" idx="10"/>
          </p:nvPr>
        </p:nvSpPr>
        <p:spPr/>
        <p:txBody>
          <a:bodyPr/>
          <a:lstStyle/>
          <a:p>
            <a:r>
              <a:rPr lang="en-US" dirty="0"/>
              <a:t>Day 09 Convolution (Cont.)</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FB6D412E-366A-474B-A818-5C5479388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43" y="1574708"/>
            <a:ext cx="3100382" cy="1683872"/>
          </a:xfrm>
          <a:prstGeom prst="rect">
            <a:avLst/>
          </a:prstGeom>
        </p:spPr>
      </p:pic>
      <p:pic>
        <p:nvPicPr>
          <p:cNvPr id="9" name="Picture 8">
            <a:extLst>
              <a:ext uri="{FF2B5EF4-FFF2-40B4-BE49-F238E27FC236}">
                <a16:creationId xmlns:a16="http://schemas.microsoft.com/office/drawing/2014/main" id="{B2F68CAA-DEB9-6047-BA48-5160E77B0A5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345188" y="1574708"/>
            <a:ext cx="3100383" cy="1683872"/>
          </a:xfrm>
          <a:prstGeom prst="rect">
            <a:avLst/>
          </a:prstGeom>
        </p:spPr>
      </p:pic>
      <p:pic>
        <p:nvPicPr>
          <p:cNvPr id="10" name="Picture 9">
            <a:extLst>
              <a:ext uri="{FF2B5EF4-FFF2-40B4-BE49-F238E27FC236}">
                <a16:creationId xmlns:a16="http://schemas.microsoft.com/office/drawing/2014/main" id="{85687713-0352-0E47-8C5C-220757CA620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161143" y="3358085"/>
            <a:ext cx="3100383" cy="1686703"/>
          </a:xfrm>
          <a:prstGeom prst="rect">
            <a:avLst/>
          </a:prstGeom>
        </p:spPr>
      </p:pic>
      <p:pic>
        <p:nvPicPr>
          <p:cNvPr id="11" name="Picture 10">
            <a:extLst>
              <a:ext uri="{FF2B5EF4-FFF2-40B4-BE49-F238E27FC236}">
                <a16:creationId xmlns:a16="http://schemas.microsoft.com/office/drawing/2014/main" id="{E1F1BC75-48C5-1041-B1B9-01F699E8A13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5345188" y="3358085"/>
            <a:ext cx="3100383" cy="1686703"/>
          </a:xfrm>
          <a:prstGeom prst="rect">
            <a:avLst/>
          </a:prstGeom>
        </p:spPr>
      </p:pic>
      <p:graphicFrame>
        <p:nvGraphicFramePr>
          <p:cNvPr id="12" name="Table 11">
            <a:extLst>
              <a:ext uri="{FF2B5EF4-FFF2-40B4-BE49-F238E27FC236}">
                <a16:creationId xmlns:a16="http://schemas.microsoft.com/office/drawing/2014/main" id="{EAF436E5-223A-0542-B5DD-954731E52266}"/>
              </a:ext>
            </a:extLst>
          </p:cNvPr>
          <p:cNvGraphicFramePr>
            <a:graphicFrameLocks noGrp="1"/>
          </p:cNvGraphicFramePr>
          <p:nvPr>
            <p:extLst>
              <p:ext uri="{D42A27DB-BD31-4B8C-83A1-F6EECF244321}">
                <p14:modId xmlns:p14="http://schemas.microsoft.com/office/powerpoint/2010/main" val="733730319"/>
              </p:ext>
            </p:extLst>
          </p:nvPr>
        </p:nvGraphicFramePr>
        <p:xfrm>
          <a:off x="530141" y="1634140"/>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2</a:t>
                      </a:r>
                    </a:p>
                  </a:txBody>
                  <a:tcPr>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94E44716-00AE-5745-9EE5-885CC5A432E1}"/>
              </a:ext>
            </a:extLst>
          </p:cNvPr>
          <p:cNvGraphicFramePr>
            <a:graphicFrameLocks noGrp="1"/>
          </p:cNvGraphicFramePr>
          <p:nvPr>
            <p:extLst>
              <p:ext uri="{D42A27DB-BD31-4B8C-83A1-F6EECF244321}">
                <p14:modId xmlns:p14="http://schemas.microsoft.com/office/powerpoint/2010/main" val="1774477156"/>
              </p:ext>
            </p:extLst>
          </p:nvPr>
        </p:nvGraphicFramePr>
        <p:xfrm>
          <a:off x="530141" y="3485108"/>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5</a:t>
                      </a:r>
                    </a:p>
                  </a:txBody>
                  <a:tcPr>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1A6C8378-AE0E-494D-BE24-69C3503AAE9D}"/>
              </a:ext>
            </a:extLst>
          </p:cNvPr>
          <p:cNvGraphicFramePr>
            <a:graphicFrameLocks noGrp="1"/>
          </p:cNvGraphicFramePr>
          <p:nvPr>
            <p:extLst>
              <p:ext uri="{D42A27DB-BD31-4B8C-83A1-F6EECF244321}">
                <p14:modId xmlns:p14="http://schemas.microsoft.com/office/powerpoint/2010/main" val="977665180"/>
              </p:ext>
            </p:extLst>
          </p:nvPr>
        </p:nvGraphicFramePr>
        <p:xfrm>
          <a:off x="4739727" y="1653041"/>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2</a:t>
                      </a:r>
                    </a:p>
                  </a:txBody>
                  <a:tcPr>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a:extLst>
              <a:ext uri="{FF2B5EF4-FFF2-40B4-BE49-F238E27FC236}">
                <a16:creationId xmlns:a16="http://schemas.microsoft.com/office/drawing/2014/main" id="{55C5D841-7A1C-384D-A0E7-E345E786511B}"/>
              </a:ext>
            </a:extLst>
          </p:cNvPr>
          <p:cNvGraphicFramePr>
            <a:graphicFrameLocks noGrp="1"/>
          </p:cNvGraphicFramePr>
          <p:nvPr>
            <p:extLst>
              <p:ext uri="{D42A27DB-BD31-4B8C-83A1-F6EECF244321}">
                <p14:modId xmlns:p14="http://schemas.microsoft.com/office/powerpoint/2010/main" val="3914055070"/>
              </p:ext>
            </p:extLst>
          </p:nvPr>
        </p:nvGraphicFramePr>
        <p:xfrm>
          <a:off x="4750915" y="3455857"/>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2</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0</a:t>
                      </a:r>
                    </a:p>
                  </a:txBody>
                  <a:tcPr>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-2</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68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RGB Images</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CC1064AD-B871-D847-9376-D2FE7E71F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71" y="1202032"/>
            <a:ext cx="6843486" cy="3849461"/>
          </a:xfrm>
          <a:prstGeom prst="rect">
            <a:avLst/>
          </a:prstGeom>
        </p:spPr>
      </p:pic>
      <p:sp>
        <p:nvSpPr>
          <p:cNvPr id="9" name="TextBox 8">
            <a:extLst>
              <a:ext uri="{FF2B5EF4-FFF2-40B4-BE49-F238E27FC236}">
                <a16:creationId xmlns:a16="http://schemas.microsoft.com/office/drawing/2014/main" id="{821100BC-DD30-854C-8F04-782BC4954845}"/>
              </a:ext>
            </a:extLst>
          </p:cNvPr>
          <p:cNvSpPr txBox="1"/>
          <p:nvPr/>
        </p:nvSpPr>
        <p:spPr>
          <a:xfrm>
            <a:off x="7801429" y="4995445"/>
            <a:ext cx="2125980" cy="184666"/>
          </a:xfrm>
          <a:prstGeom prst="rect">
            <a:avLst/>
          </a:prstGeom>
          <a:noFill/>
        </p:spPr>
        <p:txBody>
          <a:bodyPr wrap="square" rtlCol="0">
            <a:spAutoFit/>
          </a:bodyPr>
          <a:lstStyle/>
          <a:p>
            <a:r>
              <a:rPr lang="en-US" sz="600" dirty="0"/>
              <a:t>Source: http://</a:t>
            </a:r>
            <a:r>
              <a:rPr lang="en-US" sz="600" dirty="0" err="1"/>
              <a:t>machinelearninguru.com</a:t>
            </a:r>
            <a:endParaRPr lang="en-US" sz="600" dirty="0"/>
          </a:p>
        </p:txBody>
      </p:sp>
    </p:spTree>
    <p:extLst>
      <p:ext uri="{BB962C8B-B14F-4D97-AF65-F5344CB8AC3E}">
        <p14:creationId xmlns:p14="http://schemas.microsoft.com/office/powerpoint/2010/main" val="886251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Stacking Multiple Feature Maps</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9CE0BAA2-06EF-DC43-BECA-CE0B47354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63863"/>
            <a:ext cx="3728396" cy="3984281"/>
          </a:xfrm>
          <a:prstGeom prst="rect">
            <a:avLst/>
          </a:prstGeom>
        </p:spPr>
      </p:pic>
      <p:sp>
        <p:nvSpPr>
          <p:cNvPr id="9" name="TextBox 8">
            <a:extLst>
              <a:ext uri="{FF2B5EF4-FFF2-40B4-BE49-F238E27FC236}">
                <a16:creationId xmlns:a16="http://schemas.microsoft.com/office/drawing/2014/main" id="{3DDAEABE-CEC4-2149-93E2-0C8D04058E5C}"/>
              </a:ext>
            </a:extLst>
          </p:cNvPr>
          <p:cNvSpPr txBox="1"/>
          <p:nvPr/>
        </p:nvSpPr>
        <p:spPr>
          <a:xfrm>
            <a:off x="5812259" y="4984429"/>
            <a:ext cx="4251960" cy="215444"/>
          </a:xfrm>
          <a:prstGeom prst="rect">
            <a:avLst/>
          </a:prstGeom>
          <a:noFill/>
        </p:spPr>
        <p:txBody>
          <a:bodyPr wrap="square" rtlCol="0">
            <a:spAutoFit/>
          </a:bodyPr>
          <a:lstStyle/>
          <a:p>
            <a:r>
              <a:rPr lang="en-US" sz="800" dirty="0"/>
              <a:t>Source: Hands on Machine Learning with </a:t>
            </a:r>
            <a:r>
              <a:rPr lang="en-US" sz="800" dirty="0" err="1"/>
              <a:t>Scikit</a:t>
            </a:r>
            <a:r>
              <a:rPr lang="en-US" sz="800" dirty="0"/>
              <a:t>-Learn and </a:t>
            </a:r>
            <a:r>
              <a:rPr lang="en-US" sz="800" dirty="0" err="1"/>
              <a:t>TensorFlow</a:t>
            </a:r>
            <a:r>
              <a:rPr lang="en-US" sz="800" dirty="0"/>
              <a:t>, Cap. 13.</a:t>
            </a:r>
          </a:p>
        </p:txBody>
      </p:sp>
      <p:graphicFrame>
        <p:nvGraphicFramePr>
          <p:cNvPr id="10" name="Table 9">
            <a:extLst>
              <a:ext uri="{FF2B5EF4-FFF2-40B4-BE49-F238E27FC236}">
                <a16:creationId xmlns:a16="http://schemas.microsoft.com/office/drawing/2014/main" id="{EC098AB1-E547-E84B-AAC0-B2CA86113E6F}"/>
              </a:ext>
            </a:extLst>
          </p:cNvPr>
          <p:cNvGraphicFramePr>
            <a:graphicFrameLocks noGrp="1"/>
          </p:cNvGraphicFramePr>
          <p:nvPr>
            <p:extLst>
              <p:ext uri="{D42A27DB-BD31-4B8C-83A1-F6EECF244321}">
                <p14:modId xmlns:p14="http://schemas.microsoft.com/office/powerpoint/2010/main" val="101120647"/>
              </p:ext>
            </p:extLst>
          </p:nvPr>
        </p:nvGraphicFramePr>
        <p:xfrm>
          <a:off x="1323100" y="1471835"/>
          <a:ext cx="1100787" cy="822960"/>
        </p:xfrm>
        <a:graphic>
          <a:graphicData uri="http://schemas.openxmlformats.org/drawingml/2006/table">
            <a:tbl>
              <a:tblPr firstRow="1" bandRow="1">
                <a:tableStyleId>{5C22544A-7EE6-4342-B048-85BDC9FD1C3A}</a:tableStyleId>
              </a:tblPr>
              <a:tblGrid>
                <a:gridCol w="366929">
                  <a:extLst>
                    <a:ext uri="{9D8B030D-6E8A-4147-A177-3AD203B41FA5}">
                      <a16:colId xmlns:a16="http://schemas.microsoft.com/office/drawing/2014/main" val="20000"/>
                    </a:ext>
                  </a:extLst>
                </a:gridCol>
                <a:gridCol w="366929">
                  <a:extLst>
                    <a:ext uri="{9D8B030D-6E8A-4147-A177-3AD203B41FA5}">
                      <a16:colId xmlns:a16="http://schemas.microsoft.com/office/drawing/2014/main" val="20001"/>
                    </a:ext>
                  </a:extLst>
                </a:gridCol>
                <a:gridCol w="366929">
                  <a:extLst>
                    <a:ext uri="{9D8B030D-6E8A-4147-A177-3AD203B41FA5}">
                      <a16:colId xmlns:a16="http://schemas.microsoft.com/office/drawing/2014/main" val="20002"/>
                    </a:ext>
                  </a:extLst>
                </a:gridCol>
              </a:tblGrid>
              <a:tr h="266550">
                <a:tc>
                  <a:txBody>
                    <a:bodyPr/>
                    <a:lstStyle/>
                    <a:p>
                      <a:pPr algn="ctr"/>
                      <a:r>
                        <a:rPr lang="en-US" sz="1200" b="1" dirty="0">
                          <a:solidFill>
                            <a:schemeClr val="tx1"/>
                          </a:solidFill>
                        </a:rPr>
                        <a:t>0</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200" b="1" dirty="0">
                          <a:solidFill>
                            <a:schemeClr val="tx1"/>
                          </a:solidFill>
                        </a:rPr>
                        <a:t>-1</a:t>
                      </a:r>
                    </a:p>
                  </a:txBody>
                  <a:tcP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200" b="1" dirty="0">
                          <a:solidFill>
                            <a:schemeClr val="tx1"/>
                          </a:solidFill>
                        </a:rPr>
                        <a:t>0</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66550">
                <a:tc>
                  <a:txBody>
                    <a:bodyPr/>
                    <a:lstStyle/>
                    <a:p>
                      <a:pPr algn="ctr"/>
                      <a:r>
                        <a:rPr lang="en-US" sz="1200" b="1" dirty="0">
                          <a:solidFill>
                            <a:schemeClr val="tx1"/>
                          </a:solidFill>
                        </a:rPr>
                        <a:t>-1</a:t>
                      </a:r>
                    </a:p>
                  </a:txBody>
                  <a:tcPr>
                    <a:lnL w="381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200" b="1" dirty="0">
                          <a:solidFill>
                            <a:schemeClr val="tx1"/>
                          </a:solidFill>
                        </a:rPr>
                        <a:t>5</a:t>
                      </a:r>
                    </a:p>
                  </a:txBody>
                  <a:tcPr>
                    <a:solidFill>
                      <a:schemeClr val="accent2">
                        <a:lumMod val="20000"/>
                        <a:lumOff val="80000"/>
                      </a:schemeClr>
                    </a:solidFill>
                  </a:tcPr>
                </a:tc>
                <a:tc>
                  <a:txBody>
                    <a:bodyPr/>
                    <a:lstStyle/>
                    <a:p>
                      <a:pPr algn="ctr"/>
                      <a:r>
                        <a:rPr lang="en-US" sz="1200" b="1" dirty="0">
                          <a:solidFill>
                            <a:schemeClr val="tx1"/>
                          </a:solidFill>
                        </a:rPr>
                        <a:t>-1</a:t>
                      </a:r>
                    </a:p>
                  </a:txBody>
                  <a:tcPr>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66550">
                <a:tc>
                  <a:txBody>
                    <a:bodyPr/>
                    <a:lstStyle/>
                    <a:p>
                      <a:pPr algn="ctr"/>
                      <a:r>
                        <a:rPr lang="en-US" sz="1200" b="1" dirty="0">
                          <a:solidFill>
                            <a:schemeClr val="tx1"/>
                          </a:solidFill>
                        </a:rPr>
                        <a:t>0</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b="1" dirty="0">
                          <a:solidFill>
                            <a:schemeClr val="tx1"/>
                          </a:solidFill>
                        </a:rPr>
                        <a:t>-1</a:t>
                      </a:r>
                    </a:p>
                  </a:txBody>
                  <a:tcP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b="1" dirty="0">
                          <a:solidFill>
                            <a:schemeClr val="tx1"/>
                          </a:solidFill>
                        </a:rPr>
                        <a:t>0</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D6045CAC-D829-294A-8EA5-98EBA7A318F2}"/>
              </a:ext>
            </a:extLst>
          </p:cNvPr>
          <p:cNvSpPr txBox="1"/>
          <p:nvPr/>
        </p:nvSpPr>
        <p:spPr>
          <a:xfrm>
            <a:off x="1352128" y="1195154"/>
            <a:ext cx="1022075" cy="276999"/>
          </a:xfrm>
          <a:prstGeom prst="rect">
            <a:avLst/>
          </a:prstGeom>
          <a:noFill/>
        </p:spPr>
        <p:txBody>
          <a:bodyPr wrap="none" rtlCol="0">
            <a:spAutoFit/>
          </a:bodyPr>
          <a:lstStyle/>
          <a:p>
            <a:r>
              <a:rPr lang="en-US" sz="1200" dirty="0"/>
              <a:t>Kernel matrix</a:t>
            </a:r>
          </a:p>
        </p:txBody>
      </p:sp>
      <p:sp>
        <p:nvSpPr>
          <p:cNvPr id="12" name="Down Arrow 11">
            <a:extLst>
              <a:ext uri="{FF2B5EF4-FFF2-40B4-BE49-F238E27FC236}">
                <a16:creationId xmlns:a16="http://schemas.microsoft.com/office/drawing/2014/main" id="{3B3BADB9-BC63-4C4B-A726-7C7E746FB4A0}"/>
              </a:ext>
            </a:extLst>
          </p:cNvPr>
          <p:cNvSpPr/>
          <p:nvPr/>
        </p:nvSpPr>
        <p:spPr>
          <a:xfrm>
            <a:off x="1713191" y="2386419"/>
            <a:ext cx="299948" cy="4597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B61880-2511-E546-B35F-8A0154A38261}"/>
              </a:ext>
            </a:extLst>
          </p:cNvPr>
          <p:cNvSpPr txBox="1"/>
          <p:nvPr/>
        </p:nvSpPr>
        <p:spPr>
          <a:xfrm>
            <a:off x="0" y="2937768"/>
            <a:ext cx="4474374" cy="553998"/>
          </a:xfrm>
          <a:prstGeom prst="rect">
            <a:avLst/>
          </a:prstGeom>
          <a:noFill/>
        </p:spPr>
        <p:txBody>
          <a:bodyPr wrap="square" rtlCol="0">
            <a:spAutoFit/>
          </a:bodyPr>
          <a:lstStyle/>
          <a:p>
            <a:pPr algn="ctr"/>
            <a:r>
              <a:rPr lang="en-US" sz="1500" dirty="0"/>
              <a:t>The </a:t>
            </a:r>
            <a:r>
              <a:rPr lang="en-US" sz="1500" b="1" dirty="0"/>
              <a:t>weights</a:t>
            </a:r>
            <a:r>
              <a:rPr lang="en-US" sz="1500" dirty="0"/>
              <a:t> of the kernel and the </a:t>
            </a:r>
            <a:r>
              <a:rPr lang="en-US" sz="1500" b="1" dirty="0"/>
              <a:t>bias</a:t>
            </a:r>
            <a:r>
              <a:rPr lang="en-US" sz="1500" dirty="0"/>
              <a:t> of each feature map are trained with the back-propagation algorithm.</a:t>
            </a:r>
          </a:p>
        </p:txBody>
      </p:sp>
      <p:sp>
        <p:nvSpPr>
          <p:cNvPr id="14" name="TextBox 13">
            <a:extLst>
              <a:ext uri="{FF2B5EF4-FFF2-40B4-BE49-F238E27FC236}">
                <a16:creationId xmlns:a16="http://schemas.microsoft.com/office/drawing/2014/main" id="{FF42EEA3-4B17-7E4B-9F36-52043A504856}"/>
              </a:ext>
            </a:extLst>
          </p:cNvPr>
          <p:cNvSpPr txBox="1"/>
          <p:nvPr/>
        </p:nvSpPr>
        <p:spPr>
          <a:xfrm>
            <a:off x="21771" y="3722794"/>
            <a:ext cx="4572000" cy="353943"/>
          </a:xfrm>
          <a:prstGeom prst="rect">
            <a:avLst/>
          </a:prstGeom>
          <a:noFill/>
        </p:spPr>
        <p:txBody>
          <a:bodyPr wrap="square" rtlCol="0">
            <a:spAutoFit/>
          </a:bodyPr>
          <a:lstStyle/>
          <a:p>
            <a:r>
              <a:rPr lang="en-US" sz="1700" dirty="0">
                <a:solidFill>
                  <a:srgbClr val="002060"/>
                </a:solidFill>
              </a:rPr>
              <a:t>A feature map share  the same weights and bias.</a:t>
            </a:r>
          </a:p>
        </p:txBody>
      </p:sp>
      <p:sp>
        <p:nvSpPr>
          <p:cNvPr id="15" name="TextBox 14">
            <a:extLst>
              <a:ext uri="{FF2B5EF4-FFF2-40B4-BE49-F238E27FC236}">
                <a16:creationId xmlns:a16="http://schemas.microsoft.com/office/drawing/2014/main" id="{AD03E83C-6DE7-BE4F-9930-87BB27C111CF}"/>
              </a:ext>
            </a:extLst>
          </p:cNvPr>
          <p:cNvSpPr txBox="1"/>
          <p:nvPr/>
        </p:nvSpPr>
        <p:spPr>
          <a:xfrm>
            <a:off x="38061" y="4243662"/>
            <a:ext cx="4526682" cy="615553"/>
          </a:xfrm>
          <a:prstGeom prst="rect">
            <a:avLst/>
          </a:prstGeom>
          <a:noFill/>
        </p:spPr>
        <p:txBody>
          <a:bodyPr wrap="square" rtlCol="0">
            <a:spAutoFit/>
          </a:bodyPr>
          <a:lstStyle/>
          <a:p>
            <a:r>
              <a:rPr lang="en-US" sz="1700" dirty="0">
                <a:solidFill>
                  <a:srgbClr val="002060"/>
                </a:solidFill>
              </a:rPr>
              <a:t>An activation function is applied  after each convolutional layer.</a:t>
            </a:r>
          </a:p>
        </p:txBody>
      </p:sp>
      <p:cxnSp>
        <p:nvCxnSpPr>
          <p:cNvPr id="16" name="Straight Connector 15">
            <a:extLst>
              <a:ext uri="{FF2B5EF4-FFF2-40B4-BE49-F238E27FC236}">
                <a16:creationId xmlns:a16="http://schemas.microsoft.com/office/drawing/2014/main" id="{11F77FEC-20C4-2B46-90D3-BD5C44646155}"/>
              </a:ext>
            </a:extLst>
          </p:cNvPr>
          <p:cNvCxnSpPr>
            <a:cxnSpLocks/>
          </p:cNvCxnSpPr>
          <p:nvPr/>
        </p:nvCxnSpPr>
        <p:spPr>
          <a:xfrm>
            <a:off x="2423887" y="1662189"/>
            <a:ext cx="4012311" cy="1044551"/>
          </a:xfrm>
          <a:prstGeom prst="line">
            <a:avLst/>
          </a:prstGeom>
          <a:ln w="15875">
            <a:prstDash val="sysDash"/>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52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CNN - Intuition</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4F515A95-0725-BF4D-8E2B-F1317F6226C9}"/>
              </a:ext>
            </a:extLst>
          </p:cNvPr>
          <p:cNvPicPr>
            <a:picLocks noChangeAspect="1"/>
          </p:cNvPicPr>
          <p:nvPr/>
        </p:nvPicPr>
        <p:blipFill rotWithShape="1">
          <a:blip r:embed="rId3">
            <a:extLst>
              <a:ext uri="{28A0092B-C50C-407E-A947-70E740481C1C}">
                <a14:useLocalDpi xmlns:a14="http://schemas.microsoft.com/office/drawing/2010/main" val="0"/>
              </a:ext>
            </a:extLst>
          </a:blip>
          <a:srcRect l="62916" t="6220" b="6692"/>
          <a:stretch/>
        </p:blipFill>
        <p:spPr>
          <a:xfrm>
            <a:off x="5797689" y="1754458"/>
            <a:ext cx="3111500" cy="1957799"/>
          </a:xfrm>
          <a:prstGeom prst="rect">
            <a:avLst/>
          </a:prstGeom>
        </p:spPr>
      </p:pic>
      <p:pic>
        <p:nvPicPr>
          <p:cNvPr id="9" name="Picture 8">
            <a:extLst>
              <a:ext uri="{FF2B5EF4-FFF2-40B4-BE49-F238E27FC236}">
                <a16:creationId xmlns:a16="http://schemas.microsoft.com/office/drawing/2014/main" id="{4CCA1514-B01D-0746-B58E-06933232B408}"/>
              </a:ext>
            </a:extLst>
          </p:cNvPr>
          <p:cNvPicPr>
            <a:picLocks noChangeAspect="1"/>
          </p:cNvPicPr>
          <p:nvPr/>
        </p:nvPicPr>
        <p:blipFill rotWithShape="1">
          <a:blip r:embed="rId3">
            <a:extLst>
              <a:ext uri="{28A0092B-C50C-407E-A947-70E740481C1C}">
                <a14:useLocalDpi xmlns:a14="http://schemas.microsoft.com/office/drawing/2010/main" val="0"/>
              </a:ext>
            </a:extLst>
          </a:blip>
          <a:srcRect l="752" t="-1351" r="72165" b="785"/>
          <a:stretch/>
        </p:blipFill>
        <p:spPr>
          <a:xfrm>
            <a:off x="209689" y="1481638"/>
            <a:ext cx="2476500" cy="2463800"/>
          </a:xfrm>
          <a:prstGeom prst="rect">
            <a:avLst/>
          </a:prstGeom>
        </p:spPr>
      </p:pic>
      <p:pic>
        <p:nvPicPr>
          <p:cNvPr id="10" name="Picture 9">
            <a:extLst>
              <a:ext uri="{FF2B5EF4-FFF2-40B4-BE49-F238E27FC236}">
                <a16:creationId xmlns:a16="http://schemas.microsoft.com/office/drawing/2014/main" id="{F560C6E5-D737-0444-A082-FDC1B0E4DAD5}"/>
              </a:ext>
            </a:extLst>
          </p:cNvPr>
          <p:cNvPicPr>
            <a:picLocks noChangeAspect="1"/>
          </p:cNvPicPr>
          <p:nvPr/>
        </p:nvPicPr>
        <p:blipFill rotWithShape="1">
          <a:blip r:embed="rId3">
            <a:extLst>
              <a:ext uri="{28A0092B-C50C-407E-A947-70E740481C1C}">
                <a14:useLocalDpi xmlns:a14="http://schemas.microsoft.com/office/drawing/2010/main" val="0"/>
              </a:ext>
            </a:extLst>
          </a:blip>
          <a:srcRect l="27361" t="4666" r="38611" b="6220"/>
          <a:stretch/>
        </p:blipFill>
        <p:spPr>
          <a:xfrm>
            <a:off x="2686189" y="1641721"/>
            <a:ext cx="3111500" cy="2183275"/>
          </a:xfrm>
          <a:prstGeom prst="rect">
            <a:avLst/>
          </a:prstGeom>
        </p:spPr>
      </p:pic>
      <p:sp>
        <p:nvSpPr>
          <p:cNvPr id="11" name="TextBox 10">
            <a:extLst>
              <a:ext uri="{FF2B5EF4-FFF2-40B4-BE49-F238E27FC236}">
                <a16:creationId xmlns:a16="http://schemas.microsoft.com/office/drawing/2014/main" id="{A59AA91A-3DB2-C84A-91A8-F5A82A40F0A0}"/>
              </a:ext>
            </a:extLst>
          </p:cNvPr>
          <p:cNvSpPr txBox="1"/>
          <p:nvPr/>
        </p:nvSpPr>
        <p:spPr>
          <a:xfrm>
            <a:off x="5892088" y="4948144"/>
            <a:ext cx="4251960" cy="215444"/>
          </a:xfrm>
          <a:prstGeom prst="rect">
            <a:avLst/>
          </a:prstGeom>
          <a:noFill/>
        </p:spPr>
        <p:txBody>
          <a:bodyPr wrap="square" rtlCol="0">
            <a:spAutoFit/>
          </a:bodyPr>
          <a:lstStyle/>
          <a:p>
            <a:r>
              <a:rPr lang="en-US" sz="800" dirty="0"/>
              <a:t>Source: https://</a:t>
            </a:r>
            <a:r>
              <a:rPr lang="en-US" sz="800" dirty="0" err="1"/>
              <a:t>devblogs.nvidia.com</a:t>
            </a:r>
            <a:r>
              <a:rPr lang="en-US" sz="800" dirty="0"/>
              <a:t>/deep-learning-nutshell-core-concepts/</a:t>
            </a:r>
          </a:p>
        </p:txBody>
      </p:sp>
    </p:spTree>
    <p:extLst>
      <p:ext uri="{BB962C8B-B14F-4D97-AF65-F5344CB8AC3E}">
        <p14:creationId xmlns:p14="http://schemas.microsoft.com/office/powerpoint/2010/main" val="200428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619073"/>
            <a:ext cx="6950075" cy="1794966"/>
          </a:xfrm>
        </p:spPr>
        <p:txBody>
          <a:bodyPr/>
          <a:lstStyle/>
          <a:p>
            <a:pPr>
              <a:buFont typeface="Arial" charset="0"/>
              <a:buChar char="•"/>
            </a:pPr>
            <a:r>
              <a:rPr lang="en-US" dirty="0"/>
              <a:t>Aggregation function, e.g., mean or max.</a:t>
            </a:r>
          </a:p>
          <a:p>
            <a:pPr>
              <a:buFont typeface="Arial" charset="0"/>
              <a:buChar char="•"/>
            </a:pPr>
            <a:r>
              <a:rPr lang="en-US" dirty="0"/>
              <a:t>No weights, but requires the definition of size, stride, padding.</a:t>
            </a:r>
          </a:p>
        </p:txBody>
      </p:sp>
      <p:sp>
        <p:nvSpPr>
          <p:cNvPr id="3" name="Text Placeholder 2"/>
          <p:cNvSpPr>
            <a:spLocks noGrp="1"/>
          </p:cNvSpPr>
          <p:nvPr>
            <p:ph type="body" sz="quarter" idx="10"/>
          </p:nvPr>
        </p:nvSpPr>
        <p:spPr/>
        <p:txBody>
          <a:bodyPr/>
          <a:lstStyle/>
          <a:p>
            <a:r>
              <a:rPr lang="en-US" dirty="0"/>
              <a:t>Day 09 Pooling layer</a:t>
            </a:r>
          </a:p>
        </p:txBody>
      </p:sp>
      <p:sp>
        <p:nvSpPr>
          <p:cNvPr id="4" name="Text Placeholder 3"/>
          <p:cNvSpPr>
            <a:spLocks noGrp="1"/>
          </p:cNvSpPr>
          <p:nvPr>
            <p:ph type="body" sz="quarter" idx="12"/>
          </p:nvPr>
        </p:nvSpPr>
        <p:spPr>
          <a:xfrm>
            <a:off x="463176" y="1282404"/>
            <a:ext cx="6950075" cy="216647"/>
          </a:xfrm>
        </p:spPr>
        <p:txBody>
          <a:bodyPr/>
          <a:lstStyle/>
          <a:p>
            <a:r>
              <a:rPr lang="en-US" dirty="0"/>
              <a:t>Idea: subsample the output of a layers.</a:t>
            </a:r>
          </a:p>
          <a:p>
            <a:endParaRPr lang="en-US" dirty="0"/>
          </a:p>
        </p:txBody>
      </p:sp>
      <p:sp>
        <p:nvSpPr>
          <p:cNvPr id="5" name="Text Placeholder 4"/>
          <p:cNvSpPr>
            <a:spLocks noGrp="1"/>
          </p:cNvSpPr>
          <p:nvPr>
            <p:ph type="body" sz="quarter" idx="13"/>
          </p:nvPr>
        </p:nvSpPr>
        <p:spPr>
          <a:xfrm>
            <a:off x="-52081"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CA50198E-C5A7-134F-8CFF-BFF2AB1A0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18" y="2286260"/>
            <a:ext cx="6805411" cy="2823205"/>
          </a:xfrm>
          <a:prstGeom prst="rect">
            <a:avLst/>
          </a:prstGeom>
        </p:spPr>
      </p:pic>
    </p:spTree>
    <p:extLst>
      <p:ext uri="{BB962C8B-B14F-4D97-AF65-F5344CB8AC3E}">
        <p14:creationId xmlns:p14="http://schemas.microsoft.com/office/powerpoint/2010/main" val="1912429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CNN Architecture</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2" name="TextBox 11">
            <a:extLst>
              <a:ext uri="{FF2B5EF4-FFF2-40B4-BE49-F238E27FC236}">
                <a16:creationId xmlns:a16="http://schemas.microsoft.com/office/drawing/2014/main" id="{D6557492-4197-0646-9157-AFB007AF72BC}"/>
              </a:ext>
            </a:extLst>
          </p:cNvPr>
          <p:cNvSpPr txBox="1"/>
          <p:nvPr/>
        </p:nvSpPr>
        <p:spPr>
          <a:xfrm>
            <a:off x="209689" y="1259227"/>
            <a:ext cx="8766810" cy="615553"/>
          </a:xfrm>
          <a:prstGeom prst="rect">
            <a:avLst/>
          </a:prstGeom>
          <a:noFill/>
        </p:spPr>
        <p:txBody>
          <a:bodyPr wrap="square" rtlCol="0">
            <a:spAutoFit/>
          </a:bodyPr>
          <a:lstStyle/>
          <a:p>
            <a:r>
              <a:rPr lang="en-US" sz="1700" dirty="0"/>
              <a:t>The conventional convolutional neural network is formed by convolutional layers, pooling layers and fully connected layers (with activation functions).</a:t>
            </a:r>
          </a:p>
        </p:txBody>
      </p:sp>
      <p:pic>
        <p:nvPicPr>
          <p:cNvPr id="13" name="Picture 12">
            <a:extLst>
              <a:ext uri="{FF2B5EF4-FFF2-40B4-BE49-F238E27FC236}">
                <a16:creationId xmlns:a16="http://schemas.microsoft.com/office/drawing/2014/main" id="{2B057F3F-E482-6B40-ACB1-3D842CD9C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2001710"/>
            <a:ext cx="8766810" cy="1815546"/>
          </a:xfrm>
          <a:prstGeom prst="rect">
            <a:avLst/>
          </a:prstGeom>
        </p:spPr>
      </p:pic>
      <p:sp>
        <p:nvSpPr>
          <p:cNvPr id="14" name="TextBox 13">
            <a:extLst>
              <a:ext uri="{FF2B5EF4-FFF2-40B4-BE49-F238E27FC236}">
                <a16:creationId xmlns:a16="http://schemas.microsoft.com/office/drawing/2014/main" id="{0C286B01-F4D6-B444-9AA9-2D9844FC9466}"/>
              </a:ext>
            </a:extLst>
          </p:cNvPr>
          <p:cNvSpPr txBox="1"/>
          <p:nvPr/>
        </p:nvSpPr>
        <p:spPr>
          <a:xfrm>
            <a:off x="209689" y="4011987"/>
            <a:ext cx="8766810" cy="1077218"/>
          </a:xfrm>
          <a:prstGeom prst="rect">
            <a:avLst/>
          </a:prstGeom>
          <a:noFill/>
        </p:spPr>
        <p:txBody>
          <a:bodyPr wrap="square" rtlCol="0">
            <a:spAutoFit/>
          </a:bodyPr>
          <a:lstStyle/>
          <a:p>
            <a:r>
              <a:rPr lang="en-US" sz="1600" b="1" dirty="0"/>
              <a:t>Idea: </a:t>
            </a:r>
            <a:r>
              <a:rPr lang="en-US" sz="1600" dirty="0"/>
              <a:t>Generate feature maps that contain relevant (discriminative)  and compacted high-level features about the input image. </a:t>
            </a:r>
            <a:r>
              <a:rPr lang="en-US" sz="1600" b="1" dirty="0"/>
              <a:t> </a:t>
            </a:r>
          </a:p>
          <a:p>
            <a:endParaRPr lang="en-US" sz="1600" b="1" dirty="0"/>
          </a:p>
          <a:p>
            <a:r>
              <a:rPr lang="en-US" sz="1600" b="1" dirty="0"/>
              <a:t>Final layer outputs the prediction of the class.</a:t>
            </a:r>
          </a:p>
        </p:txBody>
      </p:sp>
    </p:spTree>
    <p:extLst>
      <p:ext uri="{BB962C8B-B14F-4D97-AF65-F5344CB8AC3E}">
        <p14:creationId xmlns:p14="http://schemas.microsoft.com/office/powerpoint/2010/main" val="422294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week09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/09-machinelearning and create the environment use: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week09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036573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8092517" cy="1794966"/>
          </a:xfrm>
        </p:spPr>
        <p:txBody>
          <a:bodyPr>
            <a:normAutofit/>
          </a:bodyPr>
          <a:lstStyle/>
          <a:p>
            <a:pPr>
              <a:buFont typeface="Arial" charset="0"/>
              <a:buChar char="•"/>
            </a:pPr>
            <a:r>
              <a:rPr lang="en-US" sz="1600" dirty="0"/>
              <a:t>As all neurons in a feature map share the same weights and bias, CNN models significantly reduces the number of parameters of the model.</a:t>
            </a:r>
          </a:p>
          <a:p>
            <a:pPr>
              <a:buFont typeface="Arial" charset="0"/>
              <a:buChar char="•"/>
            </a:pPr>
            <a:r>
              <a:rPr lang="en-US" sz="1600" dirty="0"/>
              <a:t>E.g., consider 100 x 100 images -&gt; 10,000 pixels. A first MLP layer with 1,000 neurons (quite limited) requires 10 million parameters (just the first layer!). </a:t>
            </a:r>
          </a:p>
          <a:p>
            <a:pPr marL="0" indent="0">
              <a:buNone/>
            </a:pPr>
            <a:endParaRPr lang="en-US" sz="1600" dirty="0"/>
          </a:p>
        </p:txBody>
      </p:sp>
      <p:sp>
        <p:nvSpPr>
          <p:cNvPr id="3" name="Text Placeholder 2"/>
          <p:cNvSpPr>
            <a:spLocks noGrp="1"/>
          </p:cNvSpPr>
          <p:nvPr>
            <p:ph type="body" sz="quarter" idx="10"/>
          </p:nvPr>
        </p:nvSpPr>
        <p:spPr/>
        <p:txBody>
          <a:bodyPr/>
          <a:lstStyle/>
          <a:p>
            <a:r>
              <a:rPr lang="en-US" dirty="0"/>
              <a:t>CNN vs Deep MLPs</a:t>
            </a:r>
          </a:p>
        </p:txBody>
      </p:sp>
      <p:sp>
        <p:nvSpPr>
          <p:cNvPr id="4" name="Text Placeholder 3"/>
          <p:cNvSpPr>
            <a:spLocks noGrp="1"/>
          </p:cNvSpPr>
          <p:nvPr>
            <p:ph type="body" sz="quarter" idx="12"/>
          </p:nvPr>
        </p:nvSpPr>
        <p:spPr/>
        <p:txBody>
          <a:bodyPr/>
          <a:lstStyle/>
          <a:p>
            <a:r>
              <a:rPr lang="en-US" sz="1600" dirty="0"/>
              <a:t>CNNs propose partially connected layers</a:t>
            </a:r>
          </a:p>
          <a:p>
            <a:endParaRPr lang="en-US" sz="1600" dirty="0"/>
          </a:p>
        </p:txBody>
      </p:sp>
      <p:sp>
        <p:nvSpPr>
          <p:cNvPr id="5" name="Text Placeholder 4"/>
          <p:cNvSpPr>
            <a:spLocks noGrp="1"/>
          </p:cNvSpPr>
          <p:nvPr>
            <p:ph type="body" sz="quarter" idx="13"/>
          </p:nvPr>
        </p:nvSpPr>
        <p:spPr>
          <a:xfrm>
            <a:off x="0" y="4768279"/>
            <a:ext cx="6950075" cy="216647"/>
          </a:xfrm>
        </p:spPr>
        <p:txBody>
          <a:bodyPr/>
          <a:lstStyle/>
          <a:p>
            <a:r>
              <a:rPr lang="en-US" dirty="0"/>
              <a:t>Debora/</a:t>
            </a:r>
            <a:r>
              <a:rPr lang="en-US" dirty="0" err="1"/>
              <a:t>Ayham</a:t>
            </a:r>
            <a:r>
              <a:rPr lang="en-US" dirty="0"/>
              <a:t>(UWA)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 Placeholder 3">
            <a:extLst>
              <a:ext uri="{FF2B5EF4-FFF2-40B4-BE49-F238E27FC236}">
                <a16:creationId xmlns:a16="http://schemas.microsoft.com/office/drawing/2014/main" id="{930B156A-06C4-D540-8930-E165B849F828}"/>
              </a:ext>
            </a:extLst>
          </p:cNvPr>
          <p:cNvSpPr txBox="1">
            <a:spLocks/>
          </p:cNvSpPr>
          <p:nvPr/>
        </p:nvSpPr>
        <p:spPr>
          <a:xfrm>
            <a:off x="463176" y="316309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Location and rotation invariance</a:t>
            </a:r>
          </a:p>
          <a:p>
            <a:endParaRPr lang="en-US" sz="1600" dirty="0"/>
          </a:p>
        </p:txBody>
      </p:sp>
      <p:sp>
        <p:nvSpPr>
          <p:cNvPr id="9" name="Text Placeholder 1">
            <a:extLst>
              <a:ext uri="{FF2B5EF4-FFF2-40B4-BE49-F238E27FC236}">
                <a16:creationId xmlns:a16="http://schemas.microsoft.com/office/drawing/2014/main" id="{4F3AF77B-986F-C749-9E86-89AF39693904}"/>
              </a:ext>
            </a:extLst>
          </p:cNvPr>
          <p:cNvSpPr txBox="1">
            <a:spLocks/>
          </p:cNvSpPr>
          <p:nvPr/>
        </p:nvSpPr>
        <p:spPr>
          <a:xfrm>
            <a:off x="463175" y="3561990"/>
            <a:ext cx="6950075" cy="17949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charset="0"/>
              <a:buChar char="•"/>
            </a:pPr>
            <a:r>
              <a:rPr lang="en-US" sz="1600" dirty="0"/>
              <a:t>CNNs learns a pattern independently of its location and 2D rotation.</a:t>
            </a:r>
          </a:p>
          <a:p>
            <a:pPr>
              <a:buFont typeface="Arial" charset="0"/>
              <a:buChar char="•"/>
            </a:pPr>
            <a:r>
              <a:rPr lang="en-US" sz="1600" dirty="0"/>
              <a:t>Transfer learning. </a:t>
            </a:r>
          </a:p>
        </p:txBody>
      </p:sp>
    </p:spTree>
    <p:extLst>
      <p:ext uri="{BB962C8B-B14F-4D97-AF65-F5344CB8AC3E}">
        <p14:creationId xmlns:p14="http://schemas.microsoft.com/office/powerpoint/2010/main" val="2718864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70583"/>
            <a:ext cx="6950075" cy="1794966"/>
          </a:xfrm>
        </p:spPr>
        <p:txBody>
          <a:bodyPr/>
          <a:lstStyle/>
          <a:p>
            <a:r>
              <a:rPr lang="en-US" b="1" dirty="0"/>
              <a:t>Idea: use of pre-trained models</a:t>
            </a:r>
            <a:r>
              <a:rPr lang="en-US" dirty="0"/>
              <a:t> on tasks similar to what you want to solve.</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Transfer Learning</a:t>
            </a:r>
          </a:p>
        </p:txBody>
      </p:sp>
      <p:sp>
        <p:nvSpPr>
          <p:cNvPr id="4" name="Text Placeholder 3"/>
          <p:cNvSpPr>
            <a:spLocks noGrp="1"/>
          </p:cNvSpPr>
          <p:nvPr>
            <p:ph type="body" sz="quarter" idx="12"/>
          </p:nvPr>
        </p:nvSpPr>
        <p:spPr>
          <a:xfrm>
            <a:off x="463176" y="1145612"/>
            <a:ext cx="6950075" cy="216647"/>
          </a:xfrm>
        </p:spPr>
        <p:txBody>
          <a:bodyPr/>
          <a:lstStyle/>
          <a:p>
            <a:r>
              <a:rPr lang="en-US" dirty="0"/>
              <a:t>Time efficient design of accurate deep learning models.</a:t>
            </a:r>
          </a:p>
        </p:txBody>
      </p:sp>
      <p:sp>
        <p:nvSpPr>
          <p:cNvPr id="5" name="Text Placeholder 4"/>
          <p:cNvSpPr>
            <a:spLocks noGrp="1"/>
          </p:cNvSpPr>
          <p:nvPr>
            <p:ph type="body" sz="quarter" idx="13"/>
          </p:nvPr>
        </p:nvSpPr>
        <p:spPr>
          <a:xfrm>
            <a:off x="-52082"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41B600FB-F980-7743-92D0-000FFCF4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161" y="1817545"/>
            <a:ext cx="5149678" cy="3217631"/>
          </a:xfrm>
          <a:prstGeom prst="rect">
            <a:avLst/>
          </a:prstGeom>
        </p:spPr>
      </p:pic>
      <p:sp>
        <p:nvSpPr>
          <p:cNvPr id="9" name="TextBox 8">
            <a:extLst>
              <a:ext uri="{FF2B5EF4-FFF2-40B4-BE49-F238E27FC236}">
                <a16:creationId xmlns:a16="http://schemas.microsoft.com/office/drawing/2014/main" id="{B75ED40F-B04A-8848-BBD3-9F81D2F65D7A}"/>
              </a:ext>
            </a:extLst>
          </p:cNvPr>
          <p:cNvSpPr txBox="1"/>
          <p:nvPr/>
        </p:nvSpPr>
        <p:spPr>
          <a:xfrm>
            <a:off x="7254248" y="4740395"/>
            <a:ext cx="1969707" cy="415498"/>
          </a:xfrm>
          <a:prstGeom prst="rect">
            <a:avLst/>
          </a:prstGeom>
          <a:noFill/>
        </p:spPr>
        <p:txBody>
          <a:bodyPr wrap="square" rtlCol="0">
            <a:spAutoFit/>
          </a:bodyPr>
          <a:lstStyle/>
          <a:p>
            <a:r>
              <a:rPr lang="en-US" sz="700" dirty="0"/>
              <a:t>Source: https://</a:t>
            </a:r>
            <a:r>
              <a:rPr lang="en-US" sz="700" dirty="0" err="1"/>
              <a:t>towardsdatascience.com</a:t>
            </a:r>
            <a:r>
              <a:rPr lang="en-US" sz="700" dirty="0"/>
              <a:t>/transfer-learning-from-pre-trained-models-f2393f124751</a:t>
            </a:r>
          </a:p>
        </p:txBody>
      </p:sp>
    </p:spTree>
    <p:extLst>
      <p:ext uri="{BB962C8B-B14F-4D97-AF65-F5344CB8AC3E}">
        <p14:creationId xmlns:p14="http://schemas.microsoft.com/office/powerpoint/2010/main" val="1015710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Powerful architectures</a:t>
            </a:r>
          </a:p>
        </p:txBody>
      </p:sp>
      <p:sp>
        <p:nvSpPr>
          <p:cNvPr id="4" name="Text Placeholder 3"/>
          <p:cNvSpPr>
            <a:spLocks noGrp="1"/>
          </p:cNvSpPr>
          <p:nvPr>
            <p:ph type="body" sz="quarter" idx="12"/>
          </p:nvPr>
        </p:nvSpPr>
        <p:spPr>
          <a:xfrm>
            <a:off x="487381" y="1289712"/>
            <a:ext cx="6950075" cy="216647"/>
          </a:xfrm>
        </p:spPr>
        <p:txBody>
          <a:bodyPr/>
          <a:lstStyle/>
          <a:p>
            <a:r>
              <a:rPr lang="en-US" dirty="0"/>
              <a:t>Variants of the fundamental architecture used for transfer learning.</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Box 7">
            <a:extLst>
              <a:ext uri="{FF2B5EF4-FFF2-40B4-BE49-F238E27FC236}">
                <a16:creationId xmlns:a16="http://schemas.microsoft.com/office/drawing/2014/main" id="{471060A1-9D95-7648-8B2C-6E2382D98722}"/>
              </a:ext>
            </a:extLst>
          </p:cNvPr>
          <p:cNvSpPr txBox="1"/>
          <p:nvPr/>
        </p:nvSpPr>
        <p:spPr>
          <a:xfrm>
            <a:off x="538181" y="3232531"/>
            <a:ext cx="3771097" cy="584775"/>
          </a:xfrm>
          <a:prstGeom prst="rect">
            <a:avLst/>
          </a:prstGeom>
          <a:noFill/>
        </p:spPr>
        <p:txBody>
          <a:bodyPr wrap="none" rtlCol="0">
            <a:spAutoFit/>
          </a:bodyPr>
          <a:lstStyle/>
          <a:p>
            <a:r>
              <a:rPr lang="en-US" sz="1600" b="1" dirty="0" err="1"/>
              <a:t>GoogLeNet</a:t>
            </a:r>
            <a:endParaRPr lang="en-US" sz="1600" b="1" dirty="0"/>
          </a:p>
          <a:p>
            <a:r>
              <a:rPr lang="en-US" sz="1600" dirty="0">
                <a:hlinkClick r:id="rId3"/>
              </a:rPr>
              <a:t>https://ai.google/research/pubs/pub43022</a:t>
            </a:r>
            <a:endParaRPr lang="en-US" sz="1600" dirty="0"/>
          </a:p>
        </p:txBody>
      </p:sp>
      <p:sp>
        <p:nvSpPr>
          <p:cNvPr id="9" name="TextBox 8">
            <a:extLst>
              <a:ext uri="{FF2B5EF4-FFF2-40B4-BE49-F238E27FC236}">
                <a16:creationId xmlns:a16="http://schemas.microsoft.com/office/drawing/2014/main" id="{05B80345-7D51-B549-BF19-5D48F4ECB096}"/>
              </a:ext>
            </a:extLst>
          </p:cNvPr>
          <p:cNvSpPr txBox="1"/>
          <p:nvPr/>
        </p:nvSpPr>
        <p:spPr>
          <a:xfrm>
            <a:off x="538181" y="3974710"/>
            <a:ext cx="8293100" cy="1323439"/>
          </a:xfrm>
          <a:prstGeom prst="rect">
            <a:avLst/>
          </a:prstGeom>
          <a:noFill/>
        </p:spPr>
        <p:txBody>
          <a:bodyPr wrap="square" rtlCol="0">
            <a:spAutoFit/>
          </a:bodyPr>
          <a:lstStyle/>
          <a:p>
            <a:r>
              <a:rPr lang="en-US" sz="1600" b="1" dirty="0" err="1"/>
              <a:t>ResNet</a:t>
            </a:r>
            <a:endParaRPr lang="en-US" sz="1600" b="1" dirty="0"/>
          </a:p>
          <a:p>
            <a:r>
              <a:rPr lang="en-US" sz="1600" dirty="0">
                <a:hlinkClick r:id="rId4"/>
              </a:rPr>
              <a:t>https://www.cv-foundation.org/openaccess/content_cvpr_2016/html/He_Deep_Residual_Learning_CVPR_2016_paper.html</a:t>
            </a:r>
            <a:endParaRPr lang="en-US" sz="1600" dirty="0"/>
          </a:p>
          <a:p>
            <a:endParaRPr lang="en-US" sz="1600" b="1" dirty="0"/>
          </a:p>
        </p:txBody>
      </p:sp>
      <p:sp>
        <p:nvSpPr>
          <p:cNvPr id="10" name="TextBox 9">
            <a:extLst>
              <a:ext uri="{FF2B5EF4-FFF2-40B4-BE49-F238E27FC236}">
                <a16:creationId xmlns:a16="http://schemas.microsoft.com/office/drawing/2014/main" id="{E0A743A3-54AA-F349-B3A6-6C13AABF7826}"/>
              </a:ext>
            </a:extLst>
          </p:cNvPr>
          <p:cNvSpPr txBox="1"/>
          <p:nvPr/>
        </p:nvSpPr>
        <p:spPr>
          <a:xfrm>
            <a:off x="538181" y="2487975"/>
            <a:ext cx="5176545" cy="584775"/>
          </a:xfrm>
          <a:prstGeom prst="rect">
            <a:avLst/>
          </a:prstGeom>
          <a:noFill/>
        </p:spPr>
        <p:txBody>
          <a:bodyPr wrap="none" rtlCol="0">
            <a:spAutoFit/>
          </a:bodyPr>
          <a:lstStyle/>
          <a:p>
            <a:r>
              <a:rPr lang="en-US" sz="1600" b="1" dirty="0"/>
              <a:t>VGG</a:t>
            </a:r>
          </a:p>
          <a:p>
            <a:r>
              <a:rPr lang="en-US" sz="1600" dirty="0">
                <a:hlinkClick r:id="rId5"/>
              </a:rPr>
              <a:t>http://www.robots.ox.ac.uk/~vgg/practicals/cnn/index.html</a:t>
            </a:r>
            <a:endParaRPr lang="en-US" sz="1600" dirty="0"/>
          </a:p>
        </p:txBody>
      </p:sp>
      <p:sp>
        <p:nvSpPr>
          <p:cNvPr id="11" name="TextBox 10">
            <a:extLst>
              <a:ext uri="{FF2B5EF4-FFF2-40B4-BE49-F238E27FC236}">
                <a16:creationId xmlns:a16="http://schemas.microsoft.com/office/drawing/2014/main" id="{727516C2-8476-4848-A1CF-B7B64087E809}"/>
              </a:ext>
            </a:extLst>
          </p:cNvPr>
          <p:cNvSpPr txBox="1"/>
          <p:nvPr/>
        </p:nvSpPr>
        <p:spPr>
          <a:xfrm>
            <a:off x="538181" y="1701763"/>
            <a:ext cx="3285387" cy="584775"/>
          </a:xfrm>
          <a:prstGeom prst="rect">
            <a:avLst/>
          </a:prstGeom>
          <a:noFill/>
        </p:spPr>
        <p:txBody>
          <a:bodyPr wrap="none" rtlCol="0">
            <a:spAutoFit/>
          </a:bodyPr>
          <a:lstStyle/>
          <a:p>
            <a:r>
              <a:rPr lang="en-US" sz="1600" b="1" dirty="0"/>
              <a:t>InceptionV4</a:t>
            </a:r>
          </a:p>
          <a:p>
            <a:r>
              <a:rPr lang="en-US" sz="1600" dirty="0">
                <a:hlinkClick r:id="rId6"/>
              </a:rPr>
              <a:t>https://arxiv.org/pdf/1602.07261.pdf</a:t>
            </a:r>
            <a:endParaRPr lang="en-US" sz="1600" dirty="0"/>
          </a:p>
        </p:txBody>
      </p:sp>
    </p:spTree>
    <p:extLst>
      <p:ext uri="{BB962C8B-B14F-4D97-AF65-F5344CB8AC3E}">
        <p14:creationId xmlns:p14="http://schemas.microsoft.com/office/powerpoint/2010/main" val="2883059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3F076-9B67-4348-B3F3-020F63466EB7}"/>
              </a:ext>
            </a:extLst>
          </p:cNvPr>
          <p:cNvSpPr>
            <a:spLocks noGrp="1"/>
          </p:cNvSpPr>
          <p:nvPr>
            <p:ph type="body" sz="quarter" idx="10"/>
          </p:nvPr>
        </p:nvSpPr>
        <p:spPr>
          <a:xfrm>
            <a:off x="1060824" y="1741208"/>
            <a:ext cx="6185647" cy="1549755"/>
          </a:xfrm>
        </p:spPr>
        <p:txBody>
          <a:bodyPr vert="horz" lIns="91440" tIns="45720" rIns="91440" bIns="45720" rtlCol="0" anchor="t">
            <a:noAutofit/>
          </a:bodyPr>
          <a:lstStyle/>
          <a:p>
            <a:r>
              <a:rPr lang="en-US" dirty="0">
                <a:cs typeface="Calibri"/>
              </a:rPr>
              <a:t>Day 9 Recurrent Neural Networks (RNNs)</a:t>
            </a:r>
            <a:endParaRPr lang="en-US" dirty="0"/>
          </a:p>
        </p:txBody>
      </p:sp>
    </p:spTree>
    <p:extLst>
      <p:ext uri="{BB962C8B-B14F-4D97-AF65-F5344CB8AC3E}">
        <p14:creationId xmlns:p14="http://schemas.microsoft.com/office/powerpoint/2010/main" val="2252188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436027"/>
            <a:ext cx="6950075" cy="859785"/>
          </a:xfrm>
        </p:spPr>
        <p:txBody>
          <a:bodyPr vert="horz" lIns="91440" tIns="45720" rIns="91440" bIns="45720" rtlCol="0" anchor="t">
            <a:normAutofit/>
          </a:bodyPr>
          <a:lstStyle/>
          <a:p>
            <a:r>
              <a:rPr lang="en-US" dirty="0">
                <a:ea typeface="+mn-lt"/>
                <a:cs typeface="+mn-lt"/>
              </a:rPr>
              <a:t>Temporal dynamics connecting data samples are important.</a:t>
            </a:r>
            <a:endParaRPr lang="en-US" dirty="0">
              <a:cs typeface="Calibri"/>
            </a:endParaRPr>
          </a:p>
          <a:p>
            <a:r>
              <a:rPr lang="en-US" dirty="0">
                <a:ea typeface="+mn-lt"/>
                <a:cs typeface="+mn-lt"/>
              </a:rPr>
              <a:t>Context is important: past samples or decisions influence current predictions.</a:t>
            </a:r>
            <a:endParaRPr lang="en-US" dirty="0"/>
          </a:p>
          <a:p>
            <a:pPr algn="just"/>
            <a:r>
              <a:rPr lang="en-US" dirty="0">
                <a:ea typeface="+mn-lt"/>
                <a:cs typeface="+mn-lt"/>
              </a:rPr>
              <a:t>Share features  across different positions of the data is important.   </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Sequence models</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a:xfrm>
            <a:off x="463176" y="1214965"/>
            <a:ext cx="6950075" cy="216647"/>
          </a:xfrm>
        </p:spPr>
        <p:txBody>
          <a:bodyPr vert="horz" lIns="91440" tIns="45720" rIns="91440" bIns="45720" rtlCol="0" anchor="t">
            <a:noAutofit/>
          </a:bodyPr>
          <a:lstStyle/>
          <a:p>
            <a:r>
              <a:rPr lang="en-US" dirty="0">
                <a:cs typeface="Calibri"/>
              </a:rPr>
              <a:t>When to use sequence models?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9" name="TextBox 8">
            <a:extLst>
              <a:ext uri="{FF2B5EF4-FFF2-40B4-BE49-F238E27FC236}">
                <a16:creationId xmlns:a16="http://schemas.microsoft.com/office/drawing/2014/main" id="{57AE0B7B-624D-4C30-9911-80478502C262}"/>
              </a:ext>
            </a:extLst>
          </p:cNvPr>
          <p:cNvSpPr txBox="1"/>
          <p:nvPr/>
        </p:nvSpPr>
        <p:spPr>
          <a:xfrm>
            <a:off x="217343" y="4412674"/>
            <a:ext cx="82677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1 - </a:t>
            </a:r>
            <a:r>
              <a:rPr lang="en-US" sz="800" dirty="0" err="1">
                <a:ea typeface="+mn-lt"/>
                <a:cs typeface="+mn-lt"/>
              </a:rPr>
              <a:t>ChandolaV</a:t>
            </a:r>
            <a:r>
              <a:rPr lang="en-US" sz="800" dirty="0">
                <a:ea typeface="+mn-lt"/>
                <a:cs typeface="+mn-lt"/>
              </a:rPr>
              <a:t>, Banerjee A, Kumar V. Anomaly detection: A survey. ACM computing surveys (CSUR). 2009 Jul 1;41(3):15.</a:t>
            </a:r>
            <a:endParaRPr lang="en-US" sz="800" dirty="0"/>
          </a:p>
          <a:p>
            <a:r>
              <a:rPr lang="en-US" sz="800" dirty="0">
                <a:ea typeface="+mn-lt"/>
                <a:cs typeface="+mn-lt"/>
              </a:rPr>
              <a:t>2 - </a:t>
            </a:r>
            <a:r>
              <a:rPr lang="en-US" sz="800" dirty="0" err="1">
                <a:ea typeface="+mn-lt"/>
                <a:cs typeface="+mn-lt"/>
              </a:rPr>
              <a:t>MirikitaniDT</a:t>
            </a:r>
            <a:r>
              <a:rPr lang="en-US" sz="800" dirty="0">
                <a:ea typeface="+mn-lt"/>
                <a:cs typeface="+mn-lt"/>
              </a:rPr>
              <a:t>, </a:t>
            </a:r>
            <a:r>
              <a:rPr lang="en-US" sz="800" dirty="0" err="1">
                <a:ea typeface="+mn-lt"/>
                <a:cs typeface="+mn-lt"/>
              </a:rPr>
              <a:t>NikolaevN</a:t>
            </a:r>
            <a:r>
              <a:rPr lang="en-US" sz="800" dirty="0">
                <a:ea typeface="+mn-lt"/>
                <a:cs typeface="+mn-lt"/>
              </a:rPr>
              <a:t>. Recursive </a:t>
            </a:r>
            <a:r>
              <a:rPr lang="en-US" sz="800" dirty="0" err="1">
                <a:ea typeface="+mn-lt"/>
                <a:cs typeface="+mn-lt"/>
              </a:rPr>
              <a:t>bayesianrecurrent</a:t>
            </a:r>
            <a:r>
              <a:rPr lang="en-US" sz="800" dirty="0">
                <a:ea typeface="+mn-lt"/>
                <a:cs typeface="+mn-lt"/>
              </a:rPr>
              <a:t> neural networks for time-series modeling. IEEE Transactions on Neural Networks. 2010 Feb;21(2):262-74.</a:t>
            </a:r>
            <a:endParaRPr lang="en-US" sz="800" dirty="0"/>
          </a:p>
          <a:p>
            <a:r>
              <a:rPr lang="en-US" sz="800" dirty="0">
                <a:ea typeface="+mn-lt"/>
                <a:cs typeface="+mn-lt"/>
              </a:rPr>
              <a:t>3 - </a:t>
            </a:r>
            <a:r>
              <a:rPr lang="en-US" sz="800" dirty="0">
                <a:ea typeface="+mn-lt"/>
                <a:cs typeface="+mn-lt"/>
                <a:hlinkClick r:id="rId3"/>
              </a:rPr>
              <a:t>https://cs.gmu.edu/~xwang24/Projects/RPM.html</a:t>
            </a:r>
            <a:endParaRPr lang="en-US" sz="800"/>
          </a:p>
          <a:p>
            <a:r>
              <a:rPr lang="en-US" sz="800" dirty="0">
                <a:ea typeface="+mn-lt"/>
                <a:cs typeface="+mn-lt"/>
              </a:rPr>
              <a:t>4 - Zak, G,  et al. Application of ARMA modelling and alpha-stable distribution for local damage detection in bearings, Diagnostyka,2014.</a:t>
            </a:r>
            <a:endParaRPr lang="en-US" sz="800" dirty="0"/>
          </a:p>
          <a:p>
            <a:pPr algn="l"/>
            <a:endParaRPr lang="en-US" sz="800" dirty="0">
              <a:cs typeface="Calibri"/>
            </a:endParaRPr>
          </a:p>
        </p:txBody>
      </p:sp>
      <p:pic>
        <p:nvPicPr>
          <p:cNvPr id="10" name="Picture 10" descr="A picture containing screenshot&#10;&#10;Description generated with very high confidence">
            <a:extLst>
              <a:ext uri="{FF2B5EF4-FFF2-40B4-BE49-F238E27FC236}">
                <a16:creationId xmlns:a16="http://schemas.microsoft.com/office/drawing/2014/main" id="{85E888D3-A5E4-4094-A737-06B451C99A02}"/>
              </a:ext>
            </a:extLst>
          </p:cNvPr>
          <p:cNvPicPr>
            <a:picLocks noChangeAspect="1"/>
          </p:cNvPicPr>
          <p:nvPr/>
        </p:nvPicPr>
        <p:blipFill>
          <a:blip r:embed="rId4"/>
          <a:stretch>
            <a:fillRect/>
          </a:stretch>
        </p:blipFill>
        <p:spPr>
          <a:xfrm>
            <a:off x="940376" y="2282059"/>
            <a:ext cx="6336722" cy="2077404"/>
          </a:xfrm>
          <a:prstGeom prst="rect">
            <a:avLst/>
          </a:prstGeom>
        </p:spPr>
      </p:pic>
    </p:spTree>
    <p:extLst>
      <p:ext uri="{BB962C8B-B14F-4D97-AF65-F5344CB8AC3E}">
        <p14:creationId xmlns:p14="http://schemas.microsoft.com/office/powerpoint/2010/main" val="2375771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28540" y="1262845"/>
            <a:ext cx="7867938" cy="591353"/>
          </a:xfrm>
        </p:spPr>
        <p:txBody>
          <a:bodyPr vert="horz" lIns="91440" tIns="45720" rIns="91440" bIns="45720" rtlCol="0" anchor="t">
            <a:normAutofit/>
          </a:bodyPr>
          <a:lstStyle/>
          <a:p>
            <a:r>
              <a:rPr lang="en-US" dirty="0">
                <a:ea typeface="+mn-lt"/>
                <a:cs typeface="+mn-lt"/>
              </a:rPr>
              <a:t>Similar to their feedforward counterpart, but including loop connections, allowing information to persist.</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Recurrent Neural Network Model </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very high confidence">
            <a:extLst>
              <a:ext uri="{FF2B5EF4-FFF2-40B4-BE49-F238E27FC236}">
                <a16:creationId xmlns:a16="http://schemas.microsoft.com/office/drawing/2014/main" id="{888ED3DE-A088-4A6A-B844-73CB9FEE791C}"/>
              </a:ext>
            </a:extLst>
          </p:cNvPr>
          <p:cNvPicPr>
            <a:picLocks noChangeAspect="1"/>
          </p:cNvPicPr>
          <p:nvPr/>
        </p:nvPicPr>
        <p:blipFill>
          <a:blip r:embed="rId3"/>
          <a:stretch>
            <a:fillRect/>
          </a:stretch>
        </p:blipFill>
        <p:spPr>
          <a:xfrm>
            <a:off x="1394980" y="1702485"/>
            <a:ext cx="5656983" cy="3223565"/>
          </a:xfrm>
          <a:prstGeom prst="rect">
            <a:avLst/>
          </a:prstGeom>
        </p:spPr>
      </p:pic>
      <p:sp>
        <p:nvSpPr>
          <p:cNvPr id="9" name="TextBox 8">
            <a:extLst>
              <a:ext uri="{FF2B5EF4-FFF2-40B4-BE49-F238E27FC236}">
                <a16:creationId xmlns:a16="http://schemas.microsoft.com/office/drawing/2014/main" id="{3A4D5E2E-345E-4B86-82C2-211029EC23C0}"/>
              </a:ext>
            </a:extLst>
          </p:cNvPr>
          <p:cNvSpPr txBox="1"/>
          <p:nvPr/>
        </p:nvSpPr>
        <p:spPr>
          <a:xfrm>
            <a:off x="5399810" y="4962524"/>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spTree>
    <p:extLst>
      <p:ext uri="{BB962C8B-B14F-4D97-AF65-F5344CB8AC3E}">
        <p14:creationId xmlns:p14="http://schemas.microsoft.com/office/powerpoint/2010/main" val="2370622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RNN computations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C0DF592C-1FF2-455E-B6A3-91EA16BA4E54}"/>
              </a:ext>
            </a:extLst>
          </p:cNvPr>
          <p:cNvPicPr>
            <a:picLocks noChangeAspect="1"/>
          </p:cNvPicPr>
          <p:nvPr/>
        </p:nvPicPr>
        <p:blipFill>
          <a:blip r:embed="rId3"/>
          <a:stretch>
            <a:fillRect/>
          </a:stretch>
        </p:blipFill>
        <p:spPr>
          <a:xfrm>
            <a:off x="1641765" y="1097386"/>
            <a:ext cx="5457821" cy="3745365"/>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2A505285-2A31-49C9-9EF1-A199A4F7A85A}"/>
              </a:ext>
            </a:extLst>
          </p:cNvPr>
          <p:cNvPicPr>
            <a:picLocks noChangeAspect="1"/>
          </p:cNvPicPr>
          <p:nvPr/>
        </p:nvPicPr>
        <p:blipFill>
          <a:blip r:embed="rId4"/>
          <a:stretch>
            <a:fillRect/>
          </a:stretch>
        </p:blipFill>
        <p:spPr>
          <a:xfrm>
            <a:off x="6101195" y="983899"/>
            <a:ext cx="2743200" cy="1859521"/>
          </a:xfrm>
          <a:prstGeom prst="rect">
            <a:avLst/>
          </a:prstGeom>
        </p:spPr>
      </p:pic>
      <p:pic>
        <p:nvPicPr>
          <p:cNvPr id="11" name="Picture 11" descr="A close up of a map&#10;&#10;Description generated with very high confidence">
            <a:extLst>
              <a:ext uri="{FF2B5EF4-FFF2-40B4-BE49-F238E27FC236}">
                <a16:creationId xmlns:a16="http://schemas.microsoft.com/office/drawing/2014/main" id="{9134BC07-8EC5-47CA-9223-728E077CC789}"/>
              </a:ext>
            </a:extLst>
          </p:cNvPr>
          <p:cNvPicPr>
            <a:picLocks noChangeAspect="1"/>
          </p:cNvPicPr>
          <p:nvPr/>
        </p:nvPicPr>
        <p:blipFill>
          <a:blip r:embed="rId5"/>
          <a:stretch>
            <a:fillRect/>
          </a:stretch>
        </p:blipFill>
        <p:spPr>
          <a:xfrm>
            <a:off x="195695" y="3046619"/>
            <a:ext cx="2743200" cy="1881784"/>
          </a:xfrm>
          <a:prstGeom prst="rect">
            <a:avLst/>
          </a:prstGeom>
        </p:spPr>
      </p:pic>
      <p:sp>
        <p:nvSpPr>
          <p:cNvPr id="14" name="TextBox 13">
            <a:extLst>
              <a:ext uri="{FF2B5EF4-FFF2-40B4-BE49-F238E27FC236}">
                <a16:creationId xmlns:a16="http://schemas.microsoft.com/office/drawing/2014/main" id="{25794EA9-8139-438C-A2B8-B9F3617B1522}"/>
              </a:ext>
            </a:extLst>
          </p:cNvPr>
          <p:cNvSpPr txBox="1"/>
          <p:nvPr/>
        </p:nvSpPr>
        <p:spPr>
          <a:xfrm>
            <a:off x="5399810" y="4962523"/>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spTree>
    <p:extLst>
      <p:ext uri="{BB962C8B-B14F-4D97-AF65-F5344CB8AC3E}">
        <p14:creationId xmlns:p14="http://schemas.microsoft.com/office/powerpoint/2010/main" val="1098959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RNN computations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14" name="TextBox 13">
            <a:extLst>
              <a:ext uri="{FF2B5EF4-FFF2-40B4-BE49-F238E27FC236}">
                <a16:creationId xmlns:a16="http://schemas.microsoft.com/office/drawing/2014/main" id="{25794EA9-8139-438C-A2B8-B9F3617B1522}"/>
              </a:ext>
            </a:extLst>
          </p:cNvPr>
          <p:cNvSpPr txBox="1"/>
          <p:nvPr/>
        </p:nvSpPr>
        <p:spPr>
          <a:xfrm>
            <a:off x="5399810" y="4953864"/>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pic>
        <p:nvPicPr>
          <p:cNvPr id="2" name="Picture 3" descr="A screenshot of a cell phone&#10;&#10;Description generated with very high confidence">
            <a:extLst>
              <a:ext uri="{FF2B5EF4-FFF2-40B4-BE49-F238E27FC236}">
                <a16:creationId xmlns:a16="http://schemas.microsoft.com/office/drawing/2014/main" id="{B0549BFC-10AE-4587-9F4F-8317475F04D2}"/>
              </a:ext>
            </a:extLst>
          </p:cNvPr>
          <p:cNvPicPr>
            <a:picLocks noChangeAspect="1"/>
          </p:cNvPicPr>
          <p:nvPr/>
        </p:nvPicPr>
        <p:blipFill>
          <a:blip r:embed="rId3"/>
          <a:stretch>
            <a:fillRect/>
          </a:stretch>
        </p:blipFill>
        <p:spPr>
          <a:xfrm>
            <a:off x="1607128" y="1138941"/>
            <a:ext cx="6137563" cy="3787810"/>
          </a:xfrm>
          <a:prstGeom prst="rect">
            <a:avLst/>
          </a:prstGeom>
        </p:spPr>
      </p:pic>
    </p:spTree>
    <p:extLst>
      <p:ext uri="{BB962C8B-B14F-4D97-AF65-F5344CB8AC3E}">
        <p14:creationId xmlns:p14="http://schemas.microsoft.com/office/powerpoint/2010/main" val="690893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124300"/>
            <a:ext cx="8300892" cy="1154194"/>
          </a:xfrm>
        </p:spPr>
        <p:txBody>
          <a:bodyPr vert="horz" lIns="91440" tIns="45720" rIns="91440" bIns="45720" rtlCol="0" anchor="t">
            <a:normAutofit/>
          </a:bodyPr>
          <a:lstStyle/>
          <a:p>
            <a:pPr algn="just"/>
            <a:r>
              <a:rPr lang="en-US" b="1" dirty="0">
                <a:ea typeface="+mn-lt"/>
                <a:cs typeface="+mn-lt"/>
              </a:rPr>
              <a:t>Forward pass: </a:t>
            </a:r>
            <a:r>
              <a:rPr lang="en-US" dirty="0">
                <a:ea typeface="+mn-lt"/>
                <a:cs typeface="+mn-lt"/>
              </a:rPr>
              <a:t>Training instances are fed to the network and output are computed.</a:t>
            </a:r>
            <a:endParaRPr lang="en-US" dirty="0">
              <a:cs typeface="Calibri"/>
            </a:endParaRPr>
          </a:p>
          <a:p>
            <a:pPr algn="just"/>
            <a:endParaRPr lang="en-US" dirty="0">
              <a:cs typeface="Calibri"/>
            </a:endParaRPr>
          </a:p>
          <a:p>
            <a:pPr algn="just"/>
            <a:r>
              <a:rPr lang="en-US" b="1" dirty="0">
                <a:ea typeface="+mn-lt"/>
                <a:cs typeface="+mn-lt"/>
              </a:rPr>
              <a:t>Backward pass: </a:t>
            </a:r>
            <a:r>
              <a:rPr lang="en-US" dirty="0">
                <a:ea typeface="+mn-lt"/>
                <a:cs typeface="+mn-lt"/>
              </a:rPr>
              <a:t>Measures the error gradients (in all time steps) with respect to all parameters in the network by (back)propagating the error gradient. </a:t>
            </a:r>
          </a:p>
          <a:p>
            <a:pPr algn="just"/>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Backpropagation through time</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picture containing object, clock&#10;&#10;Description generated with very high confidence">
            <a:extLst>
              <a:ext uri="{FF2B5EF4-FFF2-40B4-BE49-F238E27FC236}">
                <a16:creationId xmlns:a16="http://schemas.microsoft.com/office/drawing/2014/main" id="{CF7920A9-6E2C-4DEF-8370-704240FE87B4}"/>
              </a:ext>
            </a:extLst>
          </p:cNvPr>
          <p:cNvPicPr>
            <a:picLocks noChangeAspect="1"/>
          </p:cNvPicPr>
          <p:nvPr/>
        </p:nvPicPr>
        <p:blipFill>
          <a:blip r:embed="rId3"/>
          <a:stretch>
            <a:fillRect/>
          </a:stretch>
        </p:blipFill>
        <p:spPr>
          <a:xfrm>
            <a:off x="2334492" y="2101868"/>
            <a:ext cx="4085357" cy="2927026"/>
          </a:xfrm>
          <a:prstGeom prst="rect">
            <a:avLst/>
          </a:prstGeom>
        </p:spPr>
      </p:pic>
      <p:sp>
        <p:nvSpPr>
          <p:cNvPr id="10" name="TextBox 9">
            <a:extLst>
              <a:ext uri="{FF2B5EF4-FFF2-40B4-BE49-F238E27FC236}">
                <a16:creationId xmlns:a16="http://schemas.microsoft.com/office/drawing/2014/main" id="{2FF0D746-CD9D-455E-98A6-534B81A4ACB8}"/>
              </a:ext>
            </a:extLst>
          </p:cNvPr>
          <p:cNvSpPr txBox="1"/>
          <p:nvPr/>
        </p:nvSpPr>
        <p:spPr>
          <a:xfrm>
            <a:off x="4880265" y="4953863"/>
            <a:ext cx="477808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P. J. </a:t>
            </a:r>
            <a:r>
              <a:rPr lang="en-US" sz="900" dirty="0" err="1">
                <a:ea typeface="+mn-lt"/>
                <a:cs typeface="+mn-lt"/>
              </a:rPr>
              <a:t>Werbos</a:t>
            </a:r>
            <a:r>
              <a:rPr lang="en-US" sz="900" dirty="0">
                <a:ea typeface="+mn-lt"/>
                <a:cs typeface="+mn-lt"/>
              </a:rPr>
              <a:t>, 1990. Backpropagation through time: what it does and how to do it</a:t>
            </a:r>
            <a:endParaRPr lang="en-US" sz="900" dirty="0">
              <a:cs typeface="Calibri"/>
            </a:endParaRPr>
          </a:p>
        </p:txBody>
      </p:sp>
    </p:spTree>
    <p:extLst>
      <p:ext uri="{BB962C8B-B14F-4D97-AF65-F5344CB8AC3E}">
        <p14:creationId xmlns:p14="http://schemas.microsoft.com/office/powerpoint/2010/main" val="1257298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739095"/>
            <a:ext cx="8153688" cy="1794966"/>
          </a:xfrm>
        </p:spPr>
        <p:txBody>
          <a:bodyPr vert="horz" lIns="91440" tIns="45720" rIns="91440" bIns="45720" rtlCol="0" anchor="t">
            <a:normAutofit/>
          </a:bodyPr>
          <a:lstStyle/>
          <a:p>
            <a:pPr algn="just"/>
            <a:r>
              <a:rPr lang="en-US" dirty="0">
                <a:ea typeface="+mn-lt"/>
                <a:cs typeface="+mn-lt"/>
              </a:rPr>
              <a:t>To train it on long sequences, many time steps make the unrolled RNN similar to a very deep network.</a:t>
            </a:r>
            <a:endParaRPr lang="en-US" dirty="0">
              <a:cs typeface="Calibri"/>
            </a:endParaRPr>
          </a:p>
          <a:p>
            <a:pPr algn="just"/>
            <a:endParaRPr lang="en-US" dirty="0">
              <a:ea typeface="+mn-lt"/>
              <a:cs typeface="+mn-lt"/>
            </a:endParaRPr>
          </a:p>
          <a:p>
            <a:pPr algn="just"/>
            <a:r>
              <a:rPr lang="en-US" dirty="0">
                <a:ea typeface="+mn-lt"/>
                <a:cs typeface="+mn-lt"/>
              </a:rPr>
              <a:t>The gradients get smaller and smaller as GD goes down to the lower layers - for which connection weights remain practically unchanged.</a:t>
            </a:r>
            <a:endParaRPr lang="en-US" dirty="0"/>
          </a:p>
          <a:p>
            <a:pPr algn="just"/>
            <a:endParaRPr lang="en-US" dirty="0">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Vanishing Gradients</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p:txBody>
          <a:bodyPr vert="horz" lIns="91440" tIns="45720" rIns="91440" bIns="45720" rtlCol="0" anchor="t">
            <a:noAutofit/>
          </a:bodyPr>
          <a:lstStyle/>
          <a:p>
            <a:r>
              <a:rPr lang="en-US" b="0" dirty="0">
                <a:ea typeface="+mn-lt"/>
                <a:cs typeface="+mn-lt"/>
              </a:rPr>
              <a:t>A basic RNN algorithm very often runs into vanishing gradient problems.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5" name="TextBox 4">
            <a:extLst>
              <a:ext uri="{FF2B5EF4-FFF2-40B4-BE49-F238E27FC236}">
                <a16:creationId xmlns:a16="http://schemas.microsoft.com/office/drawing/2014/main" id="{9C88A42D-DF31-4611-BD0D-83D40A085D95}"/>
              </a:ext>
            </a:extLst>
          </p:cNvPr>
          <p:cNvSpPr txBox="1"/>
          <p:nvPr/>
        </p:nvSpPr>
        <p:spPr>
          <a:xfrm>
            <a:off x="4958196" y="4815320"/>
            <a:ext cx="480406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err="1">
                <a:ea typeface="+mn-lt"/>
                <a:cs typeface="+mn-lt"/>
              </a:rPr>
              <a:t>Pascanuet</a:t>
            </a:r>
            <a:r>
              <a:rPr lang="en-US" sz="900" dirty="0">
                <a:ea typeface="+mn-lt"/>
                <a:cs typeface="+mn-lt"/>
              </a:rPr>
              <a:t> al., 2013. On the difficulty of training recurrent neural networks. </a:t>
            </a:r>
            <a:endParaRPr lang="en-US" sz="900" dirty="0"/>
          </a:p>
          <a:p>
            <a:r>
              <a:rPr lang="en-US" sz="900" dirty="0">
                <a:ea typeface="+mn-lt"/>
                <a:cs typeface="+mn-lt"/>
              </a:rPr>
              <a:t>Sentence examples from </a:t>
            </a:r>
            <a:r>
              <a:rPr lang="en-US" sz="900" dirty="0">
                <a:ea typeface="+mn-lt"/>
                <a:cs typeface="+mn-lt"/>
                <a:hlinkClick r:id="rId3"/>
              </a:rPr>
              <a:t>https://cs224d.stanford.edu/lecture_notes/LectureNotes4.pdf</a:t>
            </a:r>
            <a:r>
              <a:rPr lang="en-US" sz="900" dirty="0">
                <a:ea typeface="+mn-lt"/>
                <a:cs typeface="+mn-lt"/>
              </a:rPr>
              <a:t>.</a:t>
            </a:r>
            <a:endParaRPr lang="en-US" sz="900" dirty="0"/>
          </a:p>
          <a:p>
            <a:pPr algn="l"/>
            <a:endParaRPr lang="en-US" sz="900" dirty="0">
              <a:cs typeface="Calibri"/>
            </a:endParaRPr>
          </a:p>
        </p:txBody>
      </p:sp>
      <p:pic>
        <p:nvPicPr>
          <p:cNvPr id="6" name="Picture 8" descr="A drawing of a cartoon character&#10;&#10;Description generated with high confidence">
            <a:extLst>
              <a:ext uri="{FF2B5EF4-FFF2-40B4-BE49-F238E27FC236}">
                <a16:creationId xmlns:a16="http://schemas.microsoft.com/office/drawing/2014/main" id="{DD2FE493-EA57-4623-94AA-1E647490661C}"/>
              </a:ext>
            </a:extLst>
          </p:cNvPr>
          <p:cNvPicPr>
            <a:picLocks noChangeAspect="1"/>
          </p:cNvPicPr>
          <p:nvPr/>
        </p:nvPicPr>
        <p:blipFill>
          <a:blip r:embed="rId4"/>
          <a:stretch>
            <a:fillRect/>
          </a:stretch>
        </p:blipFill>
        <p:spPr>
          <a:xfrm>
            <a:off x="1152525" y="2802845"/>
            <a:ext cx="6769676" cy="654834"/>
          </a:xfrm>
          <a:prstGeom prst="rect">
            <a:avLst/>
          </a:prstGeom>
        </p:spPr>
      </p:pic>
      <p:pic>
        <p:nvPicPr>
          <p:cNvPr id="10" name="Picture 10" descr="A picture containing bird, table, flower&#10;&#10;Description generated with very high confidence">
            <a:extLst>
              <a:ext uri="{FF2B5EF4-FFF2-40B4-BE49-F238E27FC236}">
                <a16:creationId xmlns:a16="http://schemas.microsoft.com/office/drawing/2014/main" id="{1ACFFFA4-C956-4798-92A8-A459AAA9A8AC}"/>
              </a:ext>
            </a:extLst>
          </p:cNvPr>
          <p:cNvPicPr>
            <a:picLocks noChangeAspect="1"/>
          </p:cNvPicPr>
          <p:nvPr/>
        </p:nvPicPr>
        <p:blipFill>
          <a:blip r:embed="rId5"/>
          <a:stretch>
            <a:fillRect/>
          </a:stretch>
        </p:blipFill>
        <p:spPr>
          <a:xfrm>
            <a:off x="2550968" y="3541300"/>
            <a:ext cx="3972790" cy="1273421"/>
          </a:xfrm>
          <a:prstGeom prst="rect">
            <a:avLst/>
          </a:prstGeom>
        </p:spPr>
      </p:pic>
    </p:spTree>
    <p:extLst>
      <p:ext uri="{BB962C8B-B14F-4D97-AF65-F5344CB8AC3E}">
        <p14:creationId xmlns:p14="http://schemas.microsoft.com/office/powerpoint/2010/main" val="381097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Fundamentals of Deep Learning</a:t>
            </a:r>
          </a:p>
        </p:txBody>
      </p:sp>
    </p:spTree>
    <p:extLst>
      <p:ext uri="{BB962C8B-B14F-4D97-AF65-F5344CB8AC3E}">
        <p14:creationId xmlns:p14="http://schemas.microsoft.com/office/powerpoint/2010/main" val="340438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7AA0945-97FB-42EC-9C5F-1E8B560B6584}"/>
              </a:ext>
            </a:extLst>
          </p:cNvPr>
          <p:cNvPicPr>
            <a:picLocks noChangeAspect="1"/>
          </p:cNvPicPr>
          <p:nvPr/>
        </p:nvPicPr>
        <p:blipFill>
          <a:blip r:embed="rId3"/>
          <a:stretch>
            <a:fillRect/>
          </a:stretch>
        </p:blipFill>
        <p:spPr>
          <a:xfrm>
            <a:off x="1607128" y="1144280"/>
            <a:ext cx="6263119" cy="3733837"/>
          </a:xfrm>
          <a:prstGeom prst="rect">
            <a:avLst/>
          </a:prstGeom>
        </p:spPr>
      </p:pic>
    </p:spTree>
    <p:extLst>
      <p:ext uri="{BB962C8B-B14F-4D97-AF65-F5344CB8AC3E}">
        <p14:creationId xmlns:p14="http://schemas.microsoft.com/office/powerpoint/2010/main" val="1780370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37199" y="1254186"/>
            <a:ext cx="8041120" cy="582694"/>
          </a:xfrm>
        </p:spPr>
        <p:txBody>
          <a:bodyPr vert="horz" lIns="91440" tIns="45720" rIns="91440" bIns="45720" rtlCol="0" anchor="t">
            <a:normAutofit/>
          </a:bodyPr>
          <a:lstStyle/>
          <a:p>
            <a:r>
              <a:rPr lang="en-US" dirty="0">
                <a:ea typeface="+mn-lt"/>
                <a:cs typeface="+mn-lt"/>
              </a:rPr>
              <a:t>The LSTM cell learns long-term dependencies in the data, and training usually converge faster than with the basic RNNs.</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Long Short-term Memory (LSTM)</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C465D2C3-03C4-41DA-923A-5ACB1D5E92EC}"/>
              </a:ext>
            </a:extLst>
          </p:cNvPr>
          <p:cNvPicPr>
            <a:picLocks noChangeAspect="1"/>
          </p:cNvPicPr>
          <p:nvPr/>
        </p:nvPicPr>
        <p:blipFill>
          <a:blip r:embed="rId3"/>
          <a:stretch>
            <a:fillRect/>
          </a:stretch>
        </p:blipFill>
        <p:spPr>
          <a:xfrm>
            <a:off x="2962275" y="1692044"/>
            <a:ext cx="5613687" cy="3235785"/>
          </a:xfrm>
          <a:prstGeom prst="rect">
            <a:avLst/>
          </a:prstGeom>
        </p:spPr>
      </p:pic>
      <p:sp>
        <p:nvSpPr>
          <p:cNvPr id="9" name="TextBox 8">
            <a:extLst>
              <a:ext uri="{FF2B5EF4-FFF2-40B4-BE49-F238E27FC236}">
                <a16:creationId xmlns:a16="http://schemas.microsoft.com/office/drawing/2014/main" id="{6C0F73E8-15D6-4AC0-91DF-617D29AC3EFE}"/>
              </a:ext>
            </a:extLst>
          </p:cNvPr>
          <p:cNvSpPr txBox="1"/>
          <p:nvPr/>
        </p:nvSpPr>
        <p:spPr>
          <a:xfrm>
            <a:off x="-33770" y="3867149"/>
            <a:ext cx="2743200"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S. </a:t>
            </a:r>
            <a:r>
              <a:rPr lang="en-US" sz="900" dirty="0" err="1">
                <a:ea typeface="+mn-lt"/>
                <a:cs typeface="+mn-lt"/>
              </a:rPr>
              <a:t>Hochreiterand</a:t>
            </a:r>
            <a:r>
              <a:rPr lang="en-US" sz="900" dirty="0">
                <a:ea typeface="+mn-lt"/>
                <a:cs typeface="+mn-lt"/>
              </a:rPr>
              <a:t> J. Schmidhuber, 1997. Long Short-term Memory. </a:t>
            </a:r>
            <a:endParaRPr lang="en-US" sz="900" dirty="0"/>
          </a:p>
          <a:p>
            <a:r>
              <a:rPr lang="en-US" sz="900" dirty="0">
                <a:ea typeface="+mn-lt"/>
                <a:cs typeface="+mn-lt"/>
              </a:rPr>
              <a:t>Gers et al., 1999. Learning to forget: continual prediction with LSTM.  </a:t>
            </a:r>
            <a:endParaRPr lang="en-US" sz="900" dirty="0"/>
          </a:p>
          <a:p>
            <a:r>
              <a:rPr lang="en-US" sz="900" dirty="0">
                <a:ea typeface="+mn-lt"/>
                <a:cs typeface="+mn-lt"/>
                <a:hlinkClick r:id="rId4"/>
              </a:rPr>
              <a:t>http://colah.github.io/posts/2015-08-Understanding-LSTMs</a:t>
            </a:r>
            <a:endParaRPr lang="en-US" sz="900"/>
          </a:p>
          <a:p>
            <a:pPr algn="l"/>
            <a:endParaRPr lang="en-US" sz="900" dirty="0">
              <a:cs typeface="Calibri"/>
            </a:endParaRPr>
          </a:p>
        </p:txBody>
      </p:sp>
    </p:spTree>
    <p:extLst>
      <p:ext uri="{BB962C8B-B14F-4D97-AF65-F5344CB8AC3E}">
        <p14:creationId xmlns:p14="http://schemas.microsoft.com/office/powerpoint/2010/main" val="2607665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271504"/>
            <a:ext cx="7824643" cy="1180171"/>
          </a:xfrm>
        </p:spPr>
        <p:txBody>
          <a:bodyPr vert="horz" lIns="91440" tIns="45720" rIns="91440" bIns="45720" rtlCol="0" anchor="t">
            <a:normAutofit/>
          </a:bodyPr>
          <a:lstStyle/>
          <a:p>
            <a:r>
              <a:rPr lang="en-US" dirty="0">
                <a:ea typeface="+mn-lt"/>
                <a:cs typeface="+mn-lt"/>
              </a:rPr>
              <a:t>The cell state </a:t>
            </a:r>
            <a:r>
              <a:rPr lang="en-US" b="1" dirty="0" err="1">
                <a:ea typeface="+mn-lt"/>
                <a:cs typeface="+mn-lt"/>
              </a:rPr>
              <a:t>c</a:t>
            </a:r>
            <a:r>
              <a:rPr lang="en-US" baseline="30000" dirty="0" err="1">
                <a:ea typeface="+mn-lt"/>
                <a:cs typeface="+mn-lt"/>
              </a:rPr>
              <a:t>t</a:t>
            </a:r>
            <a:r>
              <a:rPr lang="en-US" dirty="0">
                <a:ea typeface="+mn-lt"/>
                <a:cs typeface="+mn-lt"/>
              </a:rPr>
              <a:t>  is the important aspect of the LSTM: it flows the information related to long-term memories.</a:t>
            </a:r>
            <a:endParaRPr lang="en-US" dirty="0">
              <a:cs typeface="Calibri"/>
            </a:endParaRPr>
          </a:p>
          <a:p>
            <a:endParaRPr lang="en-US" dirty="0">
              <a:ea typeface="+mn-lt"/>
              <a:cs typeface="+mn-lt"/>
            </a:endParaRPr>
          </a:p>
          <a:p>
            <a:r>
              <a:rPr lang="en-US" dirty="0">
                <a:ea typeface="+mn-lt"/>
                <a:cs typeface="+mn-lt"/>
              </a:rPr>
              <a:t>The short-term state </a:t>
            </a:r>
            <a:r>
              <a:rPr lang="en-US" b="1" err="1">
                <a:ea typeface="+mn-lt"/>
                <a:cs typeface="+mn-lt"/>
              </a:rPr>
              <a:t>h</a:t>
            </a:r>
            <a:r>
              <a:rPr lang="en-US" baseline="30000" err="1">
                <a:ea typeface="+mn-lt"/>
                <a:cs typeface="+mn-lt"/>
              </a:rPr>
              <a:t>t</a:t>
            </a:r>
            <a:r>
              <a:rPr lang="en-US" baseline="30000" dirty="0">
                <a:ea typeface="+mn-lt"/>
                <a:cs typeface="+mn-lt"/>
              </a:rPr>
              <a:t> </a:t>
            </a:r>
            <a:r>
              <a:rPr lang="en-US" dirty="0">
                <a:ea typeface="+mn-lt"/>
                <a:cs typeface="+mn-lt"/>
              </a:rPr>
              <a:t>works similar as the basic RNN cell, and its output goes directly to </a:t>
            </a:r>
            <a:r>
              <a:rPr lang="en-US" b="1" err="1">
                <a:ea typeface="+mn-lt"/>
                <a:cs typeface="+mn-lt"/>
              </a:rPr>
              <a:t>y</a:t>
            </a:r>
            <a:r>
              <a:rPr lang="en-US" baseline="30000" err="1">
                <a:ea typeface="+mn-lt"/>
                <a:cs typeface="+mn-lt"/>
              </a:rPr>
              <a:t>t</a:t>
            </a:r>
            <a:r>
              <a:rPr lang="en-US" dirty="0">
                <a:ea typeface="+mn-lt"/>
                <a:cs typeface="+mn-lt"/>
              </a:rPr>
              <a:t>.</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LSTM forward pass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4762F7B1-EFD6-4EB1-BB49-5A73B0A74A1D}"/>
              </a:ext>
            </a:extLst>
          </p:cNvPr>
          <p:cNvPicPr>
            <a:picLocks noChangeAspect="1"/>
          </p:cNvPicPr>
          <p:nvPr/>
        </p:nvPicPr>
        <p:blipFill>
          <a:blip r:embed="rId3"/>
          <a:stretch>
            <a:fillRect/>
          </a:stretch>
        </p:blipFill>
        <p:spPr>
          <a:xfrm>
            <a:off x="607002" y="2368420"/>
            <a:ext cx="6791325" cy="2393920"/>
          </a:xfrm>
          <a:prstGeom prst="rect">
            <a:avLst/>
          </a:prstGeom>
        </p:spPr>
      </p:pic>
      <p:sp>
        <p:nvSpPr>
          <p:cNvPr id="9" name="TextBox 8">
            <a:extLst>
              <a:ext uri="{FF2B5EF4-FFF2-40B4-BE49-F238E27FC236}">
                <a16:creationId xmlns:a16="http://schemas.microsoft.com/office/drawing/2014/main" id="{683370ED-3FDB-40C0-89D5-2BA728114946}"/>
              </a:ext>
            </a:extLst>
          </p:cNvPr>
          <p:cNvSpPr txBox="1"/>
          <p:nvPr/>
        </p:nvSpPr>
        <p:spPr>
          <a:xfrm>
            <a:off x="7400060" y="4040332"/>
            <a:ext cx="17084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Variants and improvements:  </a:t>
            </a:r>
            <a:endParaRPr lang="en-US" sz="800" dirty="0"/>
          </a:p>
          <a:p>
            <a:r>
              <a:rPr lang="en-US" sz="800" dirty="0">
                <a:ea typeface="+mn-lt"/>
                <a:cs typeface="+mn-lt"/>
              </a:rPr>
              <a:t>F.A. Gers and J. Schmidhuber, 2000. </a:t>
            </a:r>
            <a:r>
              <a:rPr lang="en-US" sz="800" dirty="0" err="1">
                <a:ea typeface="+mn-lt"/>
                <a:cs typeface="+mn-lt"/>
              </a:rPr>
              <a:t>Recurrentnets</a:t>
            </a:r>
            <a:r>
              <a:rPr lang="en-US" sz="800" dirty="0">
                <a:ea typeface="+mn-lt"/>
                <a:cs typeface="+mn-lt"/>
              </a:rPr>
              <a:t> that time and count.</a:t>
            </a:r>
            <a:endParaRPr lang="en-US" sz="800" dirty="0"/>
          </a:p>
          <a:p>
            <a:r>
              <a:rPr lang="en-US" sz="800" dirty="0">
                <a:ea typeface="+mn-lt"/>
                <a:cs typeface="+mn-lt"/>
              </a:rPr>
              <a:t>Gers et al., 2002, Learning Precise Timing with LSTM Recurrent Networks. </a:t>
            </a:r>
            <a:endParaRPr lang="en-US" sz="800" dirty="0"/>
          </a:p>
          <a:p>
            <a:r>
              <a:rPr lang="en-US" sz="800" dirty="0" err="1">
                <a:ea typeface="+mn-lt"/>
                <a:cs typeface="+mn-lt"/>
              </a:rPr>
              <a:t>Zarembaet</a:t>
            </a:r>
            <a:r>
              <a:rPr lang="en-US" sz="800" dirty="0">
                <a:ea typeface="+mn-lt"/>
                <a:cs typeface="+mn-lt"/>
              </a:rPr>
              <a:t> al., 2015, Recurrent Neural Network Regularization.</a:t>
            </a:r>
            <a:endParaRPr lang="en-US" sz="800" dirty="0"/>
          </a:p>
          <a:p>
            <a:endParaRPr lang="en-US" sz="800" dirty="0">
              <a:cs typeface="Calibri"/>
            </a:endParaRPr>
          </a:p>
        </p:txBody>
      </p:sp>
    </p:spTree>
    <p:extLst>
      <p:ext uri="{BB962C8B-B14F-4D97-AF65-F5344CB8AC3E}">
        <p14:creationId xmlns:p14="http://schemas.microsoft.com/office/powerpoint/2010/main" val="4093356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71835" y="1245527"/>
            <a:ext cx="6950075" cy="582694"/>
          </a:xfrm>
        </p:spPr>
        <p:txBody>
          <a:bodyPr vert="horz" lIns="91440" tIns="45720" rIns="91440" bIns="45720" rtlCol="0" anchor="t">
            <a:normAutofit/>
          </a:bodyPr>
          <a:lstStyle/>
          <a:p>
            <a:r>
              <a:rPr lang="en-US" dirty="0">
                <a:ea typeface="+mn-lt"/>
                <a:cs typeface="+mn-lt"/>
              </a:rPr>
              <a:t>The GRU cell is a simpler (but effective) variant of the LSTM cell.</a:t>
            </a:r>
            <a:endParaRPr lang="en-US" dirty="0">
              <a:cs typeface="Calibri"/>
            </a:endParaRPr>
          </a:p>
          <a:p>
            <a:r>
              <a:rPr lang="en-US" dirty="0">
                <a:ea typeface="+mn-lt"/>
                <a:cs typeface="+mn-lt"/>
              </a:rPr>
              <a:t>GRU and LSTM cells have showed similar results for many tasks.</a:t>
            </a:r>
            <a:endParaRPr lang="en-US" dirty="0">
              <a:cs typeface="Calibri"/>
            </a:endParaRPr>
          </a:p>
          <a:p>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Gated Recurrent Unit (GRU) cell</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very high confidence">
            <a:extLst>
              <a:ext uri="{FF2B5EF4-FFF2-40B4-BE49-F238E27FC236}">
                <a16:creationId xmlns:a16="http://schemas.microsoft.com/office/drawing/2014/main" id="{CF5684CC-F5E4-42C4-A1B4-D5E21617ECA1}"/>
              </a:ext>
            </a:extLst>
          </p:cNvPr>
          <p:cNvPicPr>
            <a:picLocks noChangeAspect="1"/>
          </p:cNvPicPr>
          <p:nvPr/>
        </p:nvPicPr>
        <p:blipFill>
          <a:blip r:embed="rId3"/>
          <a:stretch>
            <a:fillRect/>
          </a:stretch>
        </p:blipFill>
        <p:spPr>
          <a:xfrm>
            <a:off x="472786" y="1945681"/>
            <a:ext cx="2743200" cy="2585638"/>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0718260F-D7D3-467A-AC76-DD6B5DC34825}"/>
              </a:ext>
            </a:extLst>
          </p:cNvPr>
          <p:cNvPicPr>
            <a:picLocks noChangeAspect="1"/>
          </p:cNvPicPr>
          <p:nvPr/>
        </p:nvPicPr>
        <p:blipFill>
          <a:blip r:embed="rId4"/>
          <a:stretch>
            <a:fillRect/>
          </a:stretch>
        </p:blipFill>
        <p:spPr>
          <a:xfrm>
            <a:off x="3555423" y="1946364"/>
            <a:ext cx="2743200" cy="2601589"/>
          </a:xfrm>
          <a:prstGeom prst="rect">
            <a:avLst/>
          </a:prstGeom>
        </p:spPr>
      </p:pic>
      <p:sp>
        <p:nvSpPr>
          <p:cNvPr id="11" name="TextBox 10">
            <a:extLst>
              <a:ext uri="{FF2B5EF4-FFF2-40B4-BE49-F238E27FC236}">
                <a16:creationId xmlns:a16="http://schemas.microsoft.com/office/drawing/2014/main" id="{A02AB131-D9D1-4B8F-9499-6971A6946217}"/>
              </a:ext>
            </a:extLst>
          </p:cNvPr>
          <p:cNvSpPr txBox="1"/>
          <p:nvPr/>
        </p:nvSpPr>
        <p:spPr>
          <a:xfrm>
            <a:off x="6300355" y="3997036"/>
            <a:ext cx="283412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Cho et al., 2014. Learning Phrase Representations using RNN Encoder–Decoder for Statistical Machine Translation.</a:t>
            </a:r>
            <a:endParaRPr lang="en-US" sz="800" dirty="0"/>
          </a:p>
          <a:p>
            <a:r>
              <a:rPr lang="en-US" sz="800" dirty="0">
                <a:ea typeface="+mn-lt"/>
                <a:cs typeface="+mn-lt"/>
              </a:rPr>
              <a:t>Cho et al., 2014. On the Properties of Neural Machine Translation: Encoder - Decoder Approaches.</a:t>
            </a:r>
            <a:endParaRPr lang="en-US" sz="800" dirty="0"/>
          </a:p>
          <a:p>
            <a:r>
              <a:rPr lang="en-US" sz="800" dirty="0">
                <a:ea typeface="+mn-lt"/>
                <a:cs typeface="+mn-lt"/>
              </a:rPr>
              <a:t>Chung et al., 2014. Empirical evaluation of gated recurrent neural networks on sequence modeling.</a:t>
            </a:r>
            <a:endParaRPr lang="en-US" sz="800" dirty="0"/>
          </a:p>
          <a:p>
            <a:r>
              <a:rPr lang="en-US" sz="800" dirty="0" err="1">
                <a:ea typeface="+mn-lt"/>
                <a:cs typeface="+mn-lt"/>
              </a:rPr>
              <a:t>Greffet</a:t>
            </a:r>
            <a:r>
              <a:rPr lang="en-US" sz="800" dirty="0">
                <a:ea typeface="+mn-lt"/>
                <a:cs typeface="+mn-lt"/>
              </a:rPr>
              <a:t> al., 2015. LSTM: A Search Space Odyssey. </a:t>
            </a:r>
            <a:endParaRPr lang="en-US" sz="800" dirty="0"/>
          </a:p>
          <a:p>
            <a:r>
              <a:rPr lang="en-US" sz="800" dirty="0" err="1">
                <a:ea typeface="+mn-lt"/>
                <a:cs typeface="+mn-lt"/>
              </a:rPr>
              <a:t>Jozefowiczet</a:t>
            </a:r>
            <a:r>
              <a:rPr lang="en-US" sz="800" dirty="0">
                <a:ea typeface="+mn-lt"/>
                <a:cs typeface="+mn-lt"/>
              </a:rPr>
              <a:t> al., 2015. An Empirical Exploration of Recurrent Network Architectures.</a:t>
            </a:r>
            <a:endParaRPr lang="en-US" sz="800" dirty="0"/>
          </a:p>
          <a:p>
            <a:pPr algn="l"/>
            <a:endParaRPr lang="en-US" sz="800" dirty="0">
              <a:cs typeface="Calibri"/>
            </a:endParaRPr>
          </a:p>
        </p:txBody>
      </p:sp>
    </p:spTree>
    <p:extLst>
      <p:ext uri="{BB962C8B-B14F-4D97-AF65-F5344CB8AC3E}">
        <p14:creationId xmlns:p14="http://schemas.microsoft.com/office/powerpoint/2010/main" val="2937132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Types of RNN</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high confidence">
            <a:extLst>
              <a:ext uri="{FF2B5EF4-FFF2-40B4-BE49-F238E27FC236}">
                <a16:creationId xmlns:a16="http://schemas.microsoft.com/office/drawing/2014/main" id="{C4A7FB66-EF1C-459D-990B-1E561350B906}"/>
              </a:ext>
            </a:extLst>
          </p:cNvPr>
          <p:cNvPicPr>
            <a:picLocks noChangeAspect="1"/>
          </p:cNvPicPr>
          <p:nvPr/>
        </p:nvPicPr>
        <p:blipFill>
          <a:blip r:embed="rId3"/>
          <a:stretch>
            <a:fillRect/>
          </a:stretch>
        </p:blipFill>
        <p:spPr>
          <a:xfrm>
            <a:off x="1265094" y="1142268"/>
            <a:ext cx="5626676" cy="3785487"/>
          </a:xfrm>
          <a:prstGeom prst="rect">
            <a:avLst/>
          </a:prstGeom>
        </p:spPr>
      </p:pic>
    </p:spTree>
    <p:extLst>
      <p:ext uri="{BB962C8B-B14F-4D97-AF65-F5344CB8AC3E}">
        <p14:creationId xmlns:p14="http://schemas.microsoft.com/office/powerpoint/2010/main" val="2949758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522618"/>
            <a:ext cx="8577983" cy="3405555"/>
          </a:xfrm>
        </p:spPr>
        <p:txBody>
          <a:bodyPr vert="horz" lIns="91440" tIns="45720" rIns="91440" bIns="45720" rtlCol="0" anchor="t">
            <a:normAutofit fontScale="92500" lnSpcReduction="10000"/>
          </a:bodyPr>
          <a:lstStyle/>
          <a:p>
            <a:r>
              <a:rPr lang="en-US" dirty="0">
                <a:ea typeface="+mn-lt"/>
                <a:cs typeface="+mn-lt"/>
              </a:rPr>
              <a:t>Use of satellite images (remote sensing) to map the impacts to the environments of mining actives. Aim: identify locations which require attention in order to prevent extreme impact and fine from the government. </a:t>
            </a:r>
            <a:endParaRPr lang="en-US" dirty="0">
              <a:cs typeface="Calibri"/>
            </a:endParaRPr>
          </a:p>
          <a:p>
            <a:endParaRPr lang="en-US" dirty="0">
              <a:cs typeface="Calibri"/>
            </a:endParaRPr>
          </a:p>
          <a:p>
            <a:r>
              <a:rPr lang="en-US" dirty="0">
                <a:ea typeface="+mn-lt"/>
                <a:cs typeface="+mn-lt"/>
              </a:rPr>
              <a:t>Real-time analysis of components in a haul truck for predictive analysis, for instance, to identify whether this component is getting extreme heating when in operation.</a:t>
            </a:r>
            <a:endParaRPr lang="en-US" dirty="0">
              <a:cs typeface="Calibri"/>
            </a:endParaRPr>
          </a:p>
          <a:p>
            <a:endParaRPr lang="en-US" dirty="0">
              <a:ea typeface="+mn-lt"/>
              <a:cs typeface="+mn-lt"/>
            </a:endParaRPr>
          </a:p>
          <a:p>
            <a:r>
              <a:rPr lang="en-US" dirty="0">
                <a:ea typeface="+mn-lt"/>
                <a:cs typeface="+mn-lt"/>
              </a:rPr>
              <a:t>Given images from minerals, identify the quality of such materials.</a:t>
            </a:r>
            <a:endParaRPr lang="en-US" dirty="0">
              <a:cs typeface="Calibri"/>
            </a:endParaRPr>
          </a:p>
          <a:p>
            <a:endParaRPr lang="en-US" dirty="0">
              <a:ea typeface="+mn-lt"/>
              <a:cs typeface="+mn-lt"/>
            </a:endParaRPr>
          </a:p>
          <a:p>
            <a:r>
              <a:rPr lang="en-US" dirty="0">
                <a:ea typeface="+mn-lt"/>
                <a:cs typeface="+mn-lt"/>
              </a:rPr>
              <a:t>Identification of high risk areas for slips, trips and falls in order to assist with workers' security.</a:t>
            </a:r>
            <a:endParaRPr lang="en-US" dirty="0">
              <a:cs typeface="Calibri"/>
            </a:endParaRPr>
          </a:p>
          <a:p>
            <a:endParaRPr lang="en-US" dirty="0">
              <a:cs typeface="Calibri"/>
            </a:endParaRPr>
          </a:p>
          <a:p>
            <a:r>
              <a:rPr lang="en-US" dirty="0">
                <a:ea typeface="+mn-lt"/>
                <a:cs typeface="+mn-lt"/>
              </a:rPr>
              <a:t>Preventive analysis of fires in underground mines.</a:t>
            </a:r>
          </a:p>
          <a:p>
            <a:endParaRPr lang="en-US" dirty="0">
              <a:ea typeface="+mn-lt"/>
              <a:cs typeface="+mn-lt"/>
            </a:endParaRPr>
          </a:p>
          <a:p>
            <a:r>
              <a:rPr lang="en-US" dirty="0">
                <a:ea typeface="+mn-lt"/>
                <a:cs typeface="+mn-lt"/>
              </a:rPr>
              <a:t>Prediction of sky clearness and solar radiations for solar energy applications. </a:t>
            </a:r>
          </a:p>
          <a:p>
            <a:endParaRPr lang="en-US" dirty="0">
              <a:ea typeface="+mn-lt"/>
              <a:cs typeface="+mn-lt"/>
            </a:endParaRPr>
          </a:p>
          <a:p>
            <a:r>
              <a:rPr lang="en-US" dirty="0">
                <a:ea typeface="+mn-lt"/>
                <a:cs typeface="+mn-lt"/>
              </a:rPr>
              <a:t>Forecast of electrical energy consumption. </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Discussion</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a:xfrm>
            <a:off x="463176" y="1188988"/>
            <a:ext cx="6950075" cy="216647"/>
          </a:xfrm>
        </p:spPr>
        <p:txBody>
          <a:bodyPr vert="horz" lIns="91440" tIns="45720" rIns="91440" bIns="45720" rtlCol="0" anchor="t">
            <a:noAutofit/>
          </a:bodyPr>
          <a:lstStyle/>
          <a:p>
            <a:r>
              <a:rPr lang="en-US" dirty="0">
                <a:cs typeface="Calibri"/>
              </a:rPr>
              <a:t>What are ANNs possible applications in industry?</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Tree>
    <p:extLst>
      <p:ext uri="{BB962C8B-B14F-4D97-AF65-F5344CB8AC3E}">
        <p14:creationId xmlns:p14="http://schemas.microsoft.com/office/powerpoint/2010/main" val="1581249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Recap.</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 name="Group 7">
            <a:extLst>
              <a:ext uri="{FF2B5EF4-FFF2-40B4-BE49-F238E27FC236}">
                <a16:creationId xmlns:a16="http://schemas.microsoft.com/office/drawing/2014/main" id="{D5574D05-C2DD-5B40-8E97-E40B151722E9}"/>
              </a:ext>
            </a:extLst>
          </p:cNvPr>
          <p:cNvGrpSpPr/>
          <p:nvPr/>
        </p:nvGrpSpPr>
        <p:grpSpPr>
          <a:xfrm>
            <a:off x="646718" y="1270450"/>
            <a:ext cx="7671129" cy="3736802"/>
            <a:chOff x="88511" y="1225944"/>
            <a:chExt cx="9120293" cy="468496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307C319-5F4F-524E-AFAC-DD2A0CF13B02}"/>
                    </a:ext>
                  </a:extLst>
                </p:cNvPr>
                <p:cNvSpPr/>
                <p:nvPr/>
              </p:nvSpPr>
              <p:spPr>
                <a:xfrm>
                  <a:off x="1260914" y="1225944"/>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9" name="Rectangle 8">
                  <a:extLst>
                    <a:ext uri="{FF2B5EF4-FFF2-40B4-BE49-F238E27FC236}">
                      <a16:creationId xmlns:a16="http://schemas.microsoft.com/office/drawing/2014/main" id="{B307C319-5F4F-524E-AFAC-DD2A0CF13B02}"/>
                    </a:ext>
                  </a:extLst>
                </p:cNvPr>
                <p:cNvSpPr>
                  <a:spLocks noRot="1" noChangeAspect="1" noMove="1" noResize="1" noEditPoints="1" noAdjustHandles="1" noChangeArrowheads="1" noChangeShapeType="1" noTextEdit="1"/>
                </p:cNvSpPr>
                <p:nvPr/>
              </p:nvSpPr>
              <p:spPr>
                <a:xfrm>
                  <a:off x="1260914" y="1225944"/>
                  <a:ext cx="2697480" cy="582930"/>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B3D5E2-93F1-F54C-8DB3-0499D54CD991}"/>
                </a:ext>
              </a:extLst>
            </p:cNvPr>
            <p:cNvCxnSpPr/>
            <p:nvPr/>
          </p:nvCxnSpPr>
          <p:spPr>
            <a:xfrm>
              <a:off x="2587332" y="23664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E0DC959-FADD-0E47-A7A0-7A3AE3293761}"/>
                </a:ext>
              </a:extLst>
            </p:cNvPr>
            <p:cNvSpPr txBox="1"/>
            <p:nvPr/>
          </p:nvSpPr>
          <p:spPr>
            <a:xfrm>
              <a:off x="1198587" y="1874189"/>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B5035CC-D75E-CC44-8789-CB8F43E5EAAF}"/>
                    </a:ext>
                  </a:extLst>
                </p:cNvPr>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solidFill>
                    </a:rPr>
                    <a:t>TRAINING EXAMPLES </a:t>
                  </a:r>
                  <a14:m>
                    <m:oMath xmlns:m="http://schemas.openxmlformats.org/officeDocument/2006/math">
                      <m:d>
                        <m:dPr>
                          <m:ctrlPr>
                            <a:rPr lang="pt-BR"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pt-BR" sz="1200" b="0" i="1" smtClean="0">
                                  <a:solidFill>
                                    <a:schemeClr val="tx1"/>
                                  </a:solidFill>
                                  <a:latin typeface="Cambria Math" charset="0"/>
                                </a:rPr>
                                <m:t>𝑥</m:t>
                              </m:r>
                            </m:e>
                            <m:sub>
                              <m:r>
                                <a:rPr lang="pt-BR" sz="1200" b="0" i="1" smtClean="0">
                                  <a:solidFill>
                                    <a:schemeClr val="tx1"/>
                                  </a:solidFill>
                                  <a:latin typeface="Cambria Math" charset="0"/>
                                </a:rPr>
                                <m:t>1</m:t>
                              </m:r>
                            </m:sub>
                          </m:sSub>
                          <m:r>
                            <a:rPr lang="pt-BR" sz="1200" b="0" i="1" smtClean="0">
                              <a:solidFill>
                                <a:schemeClr val="tx1"/>
                              </a:solidFill>
                              <a:latin typeface="Cambria Math" charset="0"/>
                            </a:rPr>
                            <m:t>,</m:t>
                          </m:r>
                          <m:sSub>
                            <m:sSubPr>
                              <m:ctrlPr>
                                <a:rPr lang="en-US" sz="1200" b="0" i="1" smtClean="0">
                                  <a:solidFill>
                                    <a:schemeClr val="tx1"/>
                                  </a:solidFill>
                                  <a:latin typeface="Cambria Math" panose="02040503050406030204" pitchFamily="18" charset="0"/>
                                </a:rPr>
                              </m:ctrlPr>
                            </m:sSubPr>
                            <m:e>
                              <m:r>
                                <a:rPr lang="pt-BR" sz="1200" b="0" i="1" smtClean="0">
                                  <a:solidFill>
                                    <a:schemeClr val="tx1"/>
                                  </a:solidFill>
                                  <a:latin typeface="Cambria Math" charset="0"/>
                                </a:rPr>
                                <m:t>𝑦</m:t>
                              </m:r>
                            </m:e>
                            <m:sub>
                              <m:r>
                                <a:rPr lang="pt-BR" sz="1200" b="0" i="1" smtClean="0">
                                  <a:solidFill>
                                    <a:schemeClr val="tx1"/>
                                  </a:solidFill>
                                  <a:latin typeface="Cambria Math" charset="0"/>
                                </a:rPr>
                                <m:t>1</m:t>
                              </m:r>
                            </m:sub>
                          </m:sSub>
                        </m:e>
                      </m:d>
                      <m:r>
                        <a:rPr lang="pt-BR" sz="1200" b="0" i="1" smtClean="0">
                          <a:solidFill>
                            <a:schemeClr val="tx1"/>
                          </a:solidFill>
                          <a:latin typeface="Cambria Math" charset="0"/>
                        </a:rPr>
                        <m:t>,</m:t>
                      </m:r>
                      <m:d>
                        <m:dPr>
                          <m:ctrlPr>
                            <a:rPr lang="pt-BR"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𝑥</m:t>
                              </m:r>
                            </m:e>
                            <m:sub>
                              <m:r>
                                <a:rPr lang="pt-BR" sz="1200" b="0" i="1" smtClean="0">
                                  <a:solidFill>
                                    <a:schemeClr val="tx1"/>
                                  </a:solidFill>
                                  <a:latin typeface="Cambria Math" charset="0"/>
                                </a:rPr>
                                <m:t>2</m:t>
                              </m:r>
                            </m:sub>
                          </m:sSub>
                          <m:r>
                            <a:rPr lang="pt-BR" sz="1200" i="1">
                              <a:solidFill>
                                <a:schemeClr val="tx1"/>
                              </a:solidFill>
                              <a:latin typeface="Cambria Math" charset="0"/>
                            </a:rPr>
                            <m:t>,</m:t>
                          </m:r>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𝑦</m:t>
                              </m:r>
                            </m:e>
                            <m:sub>
                              <m:r>
                                <a:rPr lang="pt-BR" sz="1200" b="0" i="1" smtClean="0">
                                  <a:solidFill>
                                    <a:schemeClr val="tx1"/>
                                  </a:solidFill>
                                  <a:latin typeface="Cambria Math" charset="0"/>
                                </a:rPr>
                                <m:t>2</m:t>
                              </m:r>
                            </m:sub>
                          </m:sSub>
                        </m:e>
                      </m:d>
                    </m:oMath>
                  </a14:m>
                  <a:r>
                    <a:rPr lang="en-US" sz="1200" dirty="0">
                      <a:solidFill>
                        <a:schemeClr val="tx1"/>
                      </a:solidFill>
                    </a:rPr>
                    <a:t>,</a:t>
                  </a:r>
                  <a:r>
                    <a:rPr lang="mr-IN" sz="1200" dirty="0">
                      <a:solidFill>
                        <a:schemeClr val="tx1"/>
                      </a:solidFill>
                    </a:rPr>
                    <a:t>…</a:t>
                  </a:r>
                  <a:r>
                    <a:rPr lang="pt-BR" sz="1200" dirty="0">
                      <a:solidFill>
                        <a:schemeClr val="tx1"/>
                      </a:solidFill>
                    </a:rPr>
                    <a:t>,</a:t>
                  </a:r>
                  <a14:m>
                    <m:oMath xmlns:m="http://schemas.openxmlformats.org/officeDocument/2006/math">
                      <m:d>
                        <m:dPr>
                          <m:ctrlPr>
                            <a:rPr lang="pt-BR"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𝑥</m:t>
                              </m:r>
                            </m:e>
                            <m:sub>
                              <m:r>
                                <a:rPr lang="pt-BR" sz="1200" b="0" i="1" smtClean="0">
                                  <a:solidFill>
                                    <a:schemeClr val="tx1"/>
                                  </a:solidFill>
                                  <a:latin typeface="Cambria Math" charset="0"/>
                                </a:rPr>
                                <m:t>𝑁</m:t>
                              </m:r>
                            </m:sub>
                          </m:sSub>
                          <m:r>
                            <a:rPr lang="pt-BR" sz="1200" i="1">
                              <a:solidFill>
                                <a:schemeClr val="tx1"/>
                              </a:solidFill>
                              <a:latin typeface="Cambria Math" charset="0"/>
                            </a:rPr>
                            <m:t>,</m:t>
                          </m:r>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𝑦</m:t>
                              </m:r>
                            </m:e>
                            <m:sub>
                              <m:r>
                                <a:rPr lang="pt-BR" sz="1200" b="0" i="1" smtClean="0">
                                  <a:solidFill>
                                    <a:schemeClr val="tx1"/>
                                  </a:solidFill>
                                  <a:latin typeface="Cambria Math" charset="0"/>
                                </a:rPr>
                                <m:t>𝑁</m:t>
                              </m:r>
                            </m:sub>
                          </m:sSub>
                        </m:e>
                      </m:d>
                    </m:oMath>
                  </a14:m>
                  <a:endParaRPr lang="en-US" sz="1200" dirty="0">
                    <a:solidFill>
                      <a:schemeClr val="tx1"/>
                    </a:solidFill>
                  </a:endParaRPr>
                </a:p>
              </p:txBody>
            </p:sp>
          </mc:Choice>
          <mc:Fallback xmlns="">
            <p:sp>
              <p:nvSpPr>
                <p:cNvPr id="12" name="Rectangle 11">
                  <a:extLst>
                    <a:ext uri="{FF2B5EF4-FFF2-40B4-BE49-F238E27FC236}">
                      <a16:creationId xmlns:a16="http://schemas.microsoft.com/office/drawing/2014/main" id="{FB5035CC-D75E-CC44-8789-CB8F43E5EAAF}"/>
                    </a:ext>
                  </a:extLst>
                </p:cNvPr>
                <p:cNvSpPr>
                  <a:spLocks noRot="1" noChangeAspect="1" noMove="1" noResize="1" noEditPoints="1" noAdjustHandles="1" noChangeArrowheads="1" noChangeShapeType="1" noTextEdit="1"/>
                </p:cNvSpPr>
                <p:nvPr/>
              </p:nvSpPr>
              <p:spPr>
                <a:xfrm>
                  <a:off x="1362435" y="3059962"/>
                  <a:ext cx="2435329" cy="1454095"/>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D1E970-BA6B-C948-842F-73D6E537146B}"/>
                </a:ext>
              </a:extLst>
            </p:cNvPr>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4" name="Group 13">
              <a:extLst>
                <a:ext uri="{FF2B5EF4-FFF2-40B4-BE49-F238E27FC236}">
                  <a16:creationId xmlns:a16="http://schemas.microsoft.com/office/drawing/2014/main" id="{55F41E31-4C60-FD42-B471-225AD853513F}"/>
                </a:ext>
              </a:extLst>
            </p:cNvPr>
            <p:cNvGrpSpPr/>
            <p:nvPr/>
          </p:nvGrpSpPr>
          <p:grpSpPr>
            <a:xfrm>
              <a:off x="2260434" y="3645484"/>
              <a:ext cx="948690" cy="729360"/>
              <a:chOff x="3444654" y="3362580"/>
              <a:chExt cx="948690" cy="729360"/>
            </a:xfrm>
            <a:solidFill>
              <a:schemeClr val="tx1"/>
            </a:solidFill>
          </p:grpSpPr>
          <p:cxnSp>
            <p:nvCxnSpPr>
              <p:cNvPr id="42" name="Straight Arrow Connector 41">
                <a:extLst>
                  <a:ext uri="{FF2B5EF4-FFF2-40B4-BE49-F238E27FC236}">
                    <a16:creationId xmlns:a16="http://schemas.microsoft.com/office/drawing/2014/main" id="{2AE6AC22-07DE-E942-8345-4EBDB636EB2D}"/>
                  </a:ext>
                </a:extLst>
              </p:cNvPr>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FDA442A6-B75C-E345-A045-CC2297E26236}"/>
                  </a:ext>
                </a:extLst>
              </p:cNvPr>
              <p:cNvGrpSpPr/>
              <p:nvPr/>
            </p:nvGrpSpPr>
            <p:grpSpPr>
              <a:xfrm>
                <a:off x="3444654" y="3633269"/>
                <a:ext cx="948690" cy="458671"/>
                <a:chOff x="1730154" y="4441949"/>
                <a:chExt cx="948690" cy="458671"/>
              </a:xfrm>
              <a:grpFill/>
            </p:grpSpPr>
            <p:cxnSp>
              <p:nvCxnSpPr>
                <p:cNvPr id="44" name="Straight Arrow Connector 43">
                  <a:extLst>
                    <a:ext uri="{FF2B5EF4-FFF2-40B4-BE49-F238E27FC236}">
                      <a16:creationId xmlns:a16="http://schemas.microsoft.com/office/drawing/2014/main" id="{8D25D3E0-7A34-5B43-AED7-061840101FA1}"/>
                    </a:ext>
                  </a:extLst>
                </p:cNvPr>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CD7E5CDF-5E2F-1147-8BEF-0573344C95AC}"/>
                    </a:ext>
                  </a:extLst>
                </p:cNvPr>
                <p:cNvGrpSpPr/>
                <p:nvPr/>
              </p:nvGrpSpPr>
              <p:grpSpPr>
                <a:xfrm>
                  <a:off x="1811655" y="4441949"/>
                  <a:ext cx="584880" cy="338136"/>
                  <a:chOff x="4674870" y="3469734"/>
                  <a:chExt cx="584880" cy="338136"/>
                </a:xfrm>
                <a:grpFill/>
              </p:grpSpPr>
              <p:sp>
                <p:nvSpPr>
                  <p:cNvPr id="46" name="Oval 45">
                    <a:extLst>
                      <a:ext uri="{FF2B5EF4-FFF2-40B4-BE49-F238E27FC236}">
                        <a16:creationId xmlns:a16="http://schemas.microsoft.com/office/drawing/2014/main" id="{57C4D495-919F-4A4E-86DC-99F8DA9C1C48}"/>
                      </a:ext>
                    </a:extLst>
                  </p:cNvPr>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F2A5E4-7054-924A-9AFD-427B35E71540}"/>
                      </a:ext>
                    </a:extLst>
                  </p:cNvPr>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4D0B5FD-C289-7B44-9AEF-8FEFFBF17C55}"/>
                      </a:ext>
                    </a:extLst>
                  </p:cNvPr>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61C4F3-B5E5-F549-B144-3A4A1FD4AEFC}"/>
                      </a:ext>
                    </a:extLst>
                  </p:cNvPr>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B90F0D-162A-4C43-A6AD-175D8C1AE9EE}"/>
                      </a:ext>
                    </a:extLst>
                  </p:cNvPr>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C522DFA-44F2-5A41-8A9A-C7A47C333017}"/>
                      </a:ext>
                    </a:extLst>
                  </p:cNvPr>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C2D8699-2D75-AA4C-B997-C57DE75B0ED5}"/>
                      </a:ext>
                    </a:extLst>
                  </p:cNvPr>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5" name="Rectangle 14">
              <a:extLst>
                <a:ext uri="{FF2B5EF4-FFF2-40B4-BE49-F238E27FC236}">
                  <a16:creationId xmlns:a16="http://schemas.microsoft.com/office/drawing/2014/main" id="{B598C064-E6F0-DE44-A18B-87286D277364}"/>
                </a:ext>
              </a:extLst>
            </p:cNvPr>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STUDY THE</a:t>
              </a:r>
            </a:p>
            <a:p>
              <a:pPr algn="ctr"/>
              <a:r>
                <a:rPr lang="en-US" sz="1200" dirty="0">
                  <a:solidFill>
                    <a:schemeClr val="tx1"/>
                  </a:solidFill>
                </a:rPr>
                <a:t>PROBLEM</a:t>
              </a:r>
            </a:p>
          </p:txBody>
        </p:sp>
        <p:cxnSp>
          <p:nvCxnSpPr>
            <p:cNvPr id="16" name="Straight Arrow Connector 15">
              <a:extLst>
                <a:ext uri="{FF2B5EF4-FFF2-40B4-BE49-F238E27FC236}">
                  <a16:creationId xmlns:a16="http://schemas.microsoft.com/office/drawing/2014/main" id="{7A917CDF-70D9-734F-B4CC-83C7EEF711E9}"/>
                </a:ext>
              </a:extLst>
            </p:cNvPr>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AACE642-6567-D349-B991-13A33B4ABD2D}"/>
                </a:ext>
              </a:extLst>
            </p:cNvPr>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LEARNING </a:t>
              </a:r>
            </a:p>
            <a:p>
              <a:pPr algn="ctr"/>
              <a:r>
                <a:rPr lang="en-US" sz="1400" dirty="0"/>
                <a:t>ALGORITHM</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D4DE0E7-B5B7-CB4F-926F-AC0DA61D9A6D}"/>
                    </a:ext>
                  </a:extLst>
                </p:cNvPr>
                <p:cNvSpPr/>
                <p:nvPr/>
              </p:nvSpPr>
              <p:spPr>
                <a:xfrm>
                  <a:off x="5803610" y="2003568"/>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8" name="Rectangle 17">
                  <a:extLst>
                    <a:ext uri="{FF2B5EF4-FFF2-40B4-BE49-F238E27FC236}">
                      <a16:creationId xmlns:a16="http://schemas.microsoft.com/office/drawing/2014/main" id="{2D4DE0E7-B5B7-CB4F-926F-AC0DA61D9A6D}"/>
                    </a:ext>
                  </a:extLst>
                </p:cNvPr>
                <p:cNvSpPr>
                  <a:spLocks noRot="1" noChangeAspect="1" noMove="1" noResize="1" noEditPoints="1" noAdjustHandles="1" noChangeArrowheads="1" noChangeShapeType="1" noTextEdit="1"/>
                </p:cNvSpPr>
                <p:nvPr/>
              </p:nvSpPr>
              <p:spPr>
                <a:xfrm>
                  <a:off x="5803610" y="2003568"/>
                  <a:ext cx="1573652" cy="658719"/>
                </a:xfrm>
                <a:prstGeom prst="rect">
                  <a:avLst/>
                </a:prstGeom>
                <a:blipFill>
                  <a:blip r:embed="rId5"/>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DAA02F6-39F1-5E45-B201-653B588F393E}"/>
                </a:ext>
              </a:extLst>
            </p:cNvPr>
            <p:cNvSpPr/>
            <p:nvPr/>
          </p:nvSpPr>
          <p:spPr>
            <a:xfrm>
              <a:off x="6077532" y="3413330"/>
              <a:ext cx="1213137"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20" name="Straight Arrow Connector 19">
              <a:extLst>
                <a:ext uri="{FF2B5EF4-FFF2-40B4-BE49-F238E27FC236}">
                  <a16:creationId xmlns:a16="http://schemas.microsoft.com/office/drawing/2014/main" id="{25D86FB1-D713-D945-851B-85D2AF754ADF}"/>
                </a:ext>
              </a:extLst>
            </p:cNvPr>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BD233FC-0FDD-DA42-8C5C-067BE952954D}"/>
                </a:ext>
              </a:extLst>
            </p:cNvPr>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DA572AB-3752-E242-B2A4-A6CAEA8F740D}"/>
                    </a:ext>
                  </a:extLst>
                </p:cNvPr>
                <p:cNvSpPr/>
                <p:nvPr/>
              </p:nvSpPr>
              <p:spPr>
                <a:xfrm>
                  <a:off x="7777650"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APPLY</a:t>
                  </a:r>
                </a:p>
                <a:p>
                  <a:pPr algn="ctr"/>
                  <a:r>
                    <a:rPr lang="en-US" sz="1400" dirty="0"/>
                    <a:t>SOLUTION</a:t>
                  </a:r>
                </a:p>
                <a:p>
                  <a:pPr algn="ct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ea typeface="Cambria Math" charset="0"/>
                                <a:cs typeface="Cambria Math" charset="0"/>
                              </a:rPr>
                            </m:ctrlPr>
                          </m:accPr>
                          <m:e>
                            <m:r>
                              <a:rPr lang="pt-BR" sz="1400" b="0" i="1" smtClean="0">
                                <a:latin typeface="Cambria Math" charset="0"/>
                                <a:ea typeface="Cambria Math" charset="0"/>
                                <a:cs typeface="Cambria Math" charset="0"/>
                              </a:rPr>
                              <m:t>𝑓</m:t>
                            </m:r>
                          </m:e>
                        </m:acc>
                        <m:r>
                          <a:rPr lang="pt-BR" sz="1400" b="0" i="1" smtClean="0">
                            <a:latin typeface="Cambria Math" charset="0"/>
                            <a:ea typeface="Cambria Math" charset="0"/>
                            <a:cs typeface="Cambria Math" charset="0"/>
                          </a:rPr>
                          <m:t>≈</m:t>
                        </m:r>
                        <m:r>
                          <a:rPr lang="pt-BR" sz="1400" b="0" i="1" smtClean="0">
                            <a:latin typeface="Cambria Math" charset="0"/>
                            <a:ea typeface="Cambria Math" charset="0"/>
                            <a:cs typeface="Cambria Math" charset="0"/>
                          </a:rPr>
                          <m:t>𝑓</m:t>
                        </m:r>
                      </m:oMath>
                    </m:oMathPara>
                  </a14:m>
                  <a:endParaRPr lang="en-US" sz="1400" dirty="0"/>
                </a:p>
              </p:txBody>
            </p:sp>
          </mc:Choice>
          <mc:Fallback xmlns="">
            <p:sp>
              <p:nvSpPr>
                <p:cNvPr id="22" name="Rectangle 21">
                  <a:extLst>
                    <a:ext uri="{FF2B5EF4-FFF2-40B4-BE49-F238E27FC236}">
                      <a16:creationId xmlns:a16="http://schemas.microsoft.com/office/drawing/2014/main" id="{8DA572AB-3752-E242-B2A4-A6CAEA8F740D}"/>
                    </a:ext>
                  </a:extLst>
                </p:cNvPr>
                <p:cNvSpPr>
                  <a:spLocks noRot="1" noChangeAspect="1" noMove="1" noResize="1" noEditPoints="1" noAdjustHandles="1" noChangeArrowheads="1" noChangeShapeType="1" noTextEdit="1"/>
                </p:cNvSpPr>
                <p:nvPr/>
              </p:nvSpPr>
              <p:spPr>
                <a:xfrm>
                  <a:off x="7777650" y="3388783"/>
                  <a:ext cx="1431154" cy="747357"/>
                </a:xfrm>
                <a:prstGeom prst="rect">
                  <a:avLst/>
                </a:prstGeom>
                <a:blipFill>
                  <a:blip r:embed="rId6"/>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DE577393-27E2-6944-834B-D071C4BF6C4D}"/>
                </a:ext>
              </a:extLst>
            </p:cNvPr>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7C46381-99EC-9F41-A7FD-B31280787346}"/>
                </a:ext>
              </a:extLst>
            </p:cNvPr>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A2F7B30-5084-2E4E-BCF3-AF8B71DF489E}"/>
                </a:ext>
              </a:extLst>
            </p:cNvPr>
            <p:cNvCxnSpPr/>
            <p:nvPr/>
          </p:nvCxnSpPr>
          <p:spPr>
            <a:xfrm>
              <a:off x="7320325" y="3762460"/>
              <a:ext cx="45732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Smiley Face 25">
              <a:extLst>
                <a:ext uri="{FF2B5EF4-FFF2-40B4-BE49-F238E27FC236}">
                  <a16:creationId xmlns:a16="http://schemas.microsoft.com/office/drawing/2014/main" id="{C2C458B0-1BB0-7840-8778-0655F1E705A6}"/>
                </a:ext>
              </a:extLst>
            </p:cNvPr>
            <p:cNvSpPr/>
            <p:nvPr/>
          </p:nvSpPr>
          <p:spPr>
            <a:xfrm>
              <a:off x="7379824" y="3375254"/>
              <a:ext cx="298574" cy="270231"/>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939D50D-21A8-5644-88B9-8C51AC5A14E9}"/>
                </a:ext>
              </a:extLst>
            </p:cNvPr>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Smiley Face 27">
              <a:extLst>
                <a:ext uri="{FF2B5EF4-FFF2-40B4-BE49-F238E27FC236}">
                  <a16:creationId xmlns:a16="http://schemas.microsoft.com/office/drawing/2014/main" id="{082B63C6-1172-3645-A90F-279CBB9B8E87}"/>
                </a:ext>
              </a:extLst>
            </p:cNvPr>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A16D941-AA2D-7F48-8327-CAE969D5C51B}"/>
                </a:ext>
              </a:extLst>
            </p:cNvPr>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AC3A60A-1E15-E840-9791-6F3A00B2AFBC}"/>
                </a:ext>
              </a:extLst>
            </p:cNvPr>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D6695A5-5D22-084E-969C-B9432171C464}"/>
                </a:ext>
              </a:extLst>
            </p:cNvPr>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71AD267-5947-FB4B-9ACA-F5E858D48CF6}"/>
                </a:ext>
              </a:extLst>
            </p:cNvPr>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FEAC3CD-316D-9546-86B0-6B94984F1481}"/>
                </a:ext>
              </a:extLst>
            </p:cNvPr>
            <p:cNvSpPr txBox="1"/>
            <p:nvPr/>
          </p:nvSpPr>
          <p:spPr>
            <a:xfrm>
              <a:off x="2857367" y="5486051"/>
              <a:ext cx="4191753" cy="424860"/>
            </a:xfrm>
            <a:prstGeom prst="rect">
              <a:avLst/>
            </a:prstGeom>
            <a:noFill/>
          </p:spPr>
          <p:txBody>
            <a:bodyPr wrap="square" rtlCol="0">
              <a:spAutoFit/>
            </a:bodyPr>
            <a:lstStyle/>
            <a:p>
              <a:pPr>
                <a:lnSpc>
                  <a:spcPts val="2000"/>
                </a:lnSpc>
              </a:pPr>
              <a:r>
                <a:rPr lang="en-US" sz="1600" b="1" dirty="0">
                  <a:solidFill>
                    <a:schemeClr val="accent6">
                      <a:lumMod val="75000"/>
                    </a:schemeClr>
                  </a:solidFill>
                </a:rPr>
                <a:t>Today</a:t>
              </a:r>
              <a:r>
                <a:rPr lang="en-US" sz="1600" dirty="0">
                  <a:solidFill>
                    <a:schemeClr val="accent6">
                      <a:lumMod val="75000"/>
                    </a:schemeClr>
                  </a:solidFill>
                </a:rPr>
                <a:t>: ANNs and  deep learning.</a:t>
              </a:r>
            </a:p>
          </p:txBody>
        </p:sp>
        <p:cxnSp>
          <p:nvCxnSpPr>
            <p:cNvPr id="34" name="Straight Arrow Connector 33">
              <a:extLst>
                <a:ext uri="{FF2B5EF4-FFF2-40B4-BE49-F238E27FC236}">
                  <a16:creationId xmlns:a16="http://schemas.microsoft.com/office/drawing/2014/main" id="{25D31244-7A12-5B46-AFE2-822AA985BA55}"/>
                </a:ext>
              </a:extLst>
            </p:cNvPr>
            <p:cNvCxnSpPr/>
            <p:nvPr/>
          </p:nvCxnSpPr>
          <p:spPr>
            <a:xfrm flipH="1" flipV="1">
              <a:off x="4272931" y="2999091"/>
              <a:ext cx="299069" cy="328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6DC08F2-1F18-EE4D-9417-93CB33294210}"/>
                </a:ext>
              </a:extLst>
            </p:cNvPr>
            <p:cNvCxnSpPr>
              <a:cxnSpLocks/>
            </p:cNvCxnSpPr>
            <p:nvPr/>
          </p:nvCxnSpPr>
          <p:spPr>
            <a:xfrm flipV="1">
              <a:off x="4939900" y="2937663"/>
              <a:ext cx="0" cy="4212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7F8A5BA-9852-694F-8865-8D7EB3508BC5}"/>
                </a:ext>
              </a:extLst>
            </p:cNvPr>
            <p:cNvCxnSpPr/>
            <p:nvPr/>
          </p:nvCxnSpPr>
          <p:spPr>
            <a:xfrm flipV="1">
              <a:off x="5317435" y="2999091"/>
              <a:ext cx="168964" cy="353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75DCFA1B-BF1D-1744-B880-A78543C32B7C}"/>
                </a:ext>
              </a:extLst>
            </p:cNvPr>
            <p:cNvSpPr txBox="1"/>
            <p:nvPr/>
          </p:nvSpPr>
          <p:spPr>
            <a:xfrm>
              <a:off x="3738716" y="2548035"/>
              <a:ext cx="669863" cy="369332"/>
            </a:xfrm>
            <a:prstGeom prst="rect">
              <a:avLst/>
            </a:prstGeom>
            <a:noFill/>
          </p:spPr>
          <p:txBody>
            <a:bodyPr wrap="none" rtlCol="0">
              <a:spAutoFit/>
            </a:bodyPr>
            <a:lstStyle/>
            <a:p>
              <a:r>
                <a:rPr lang="en-US" sz="1800"/>
                <a:t>K-NN</a:t>
              </a:r>
            </a:p>
          </p:txBody>
        </p:sp>
        <p:sp>
          <p:nvSpPr>
            <p:cNvPr id="38" name="TextBox 37">
              <a:extLst>
                <a:ext uri="{FF2B5EF4-FFF2-40B4-BE49-F238E27FC236}">
                  <a16:creationId xmlns:a16="http://schemas.microsoft.com/office/drawing/2014/main" id="{FD52C4B1-265A-CF43-98D7-B195ED095ADA}"/>
                </a:ext>
              </a:extLst>
            </p:cNvPr>
            <p:cNvSpPr txBox="1"/>
            <p:nvPr/>
          </p:nvSpPr>
          <p:spPr>
            <a:xfrm>
              <a:off x="4398341" y="2260501"/>
              <a:ext cx="1153407" cy="810329"/>
            </a:xfrm>
            <a:prstGeom prst="rect">
              <a:avLst/>
            </a:prstGeom>
            <a:noFill/>
          </p:spPr>
          <p:txBody>
            <a:bodyPr wrap="none" rtlCol="0">
              <a:spAutoFit/>
            </a:bodyPr>
            <a:lstStyle/>
            <a:p>
              <a:pPr algn="ctr"/>
              <a:r>
                <a:rPr lang="en-US" sz="1800" dirty="0"/>
                <a:t>Random</a:t>
              </a:r>
            </a:p>
            <a:p>
              <a:pPr algn="ctr"/>
              <a:r>
                <a:rPr lang="en-US" sz="1800" dirty="0"/>
                <a:t>Forests</a:t>
              </a:r>
            </a:p>
          </p:txBody>
        </p:sp>
        <p:sp>
          <p:nvSpPr>
            <p:cNvPr id="39" name="TextBox 38">
              <a:extLst>
                <a:ext uri="{FF2B5EF4-FFF2-40B4-BE49-F238E27FC236}">
                  <a16:creationId xmlns:a16="http://schemas.microsoft.com/office/drawing/2014/main" id="{00FA4270-A7C6-1E41-BA8B-37F1194BF649}"/>
                </a:ext>
              </a:extLst>
            </p:cNvPr>
            <p:cNvSpPr txBox="1"/>
            <p:nvPr/>
          </p:nvSpPr>
          <p:spPr>
            <a:xfrm>
              <a:off x="5361458" y="2603705"/>
              <a:ext cx="617670" cy="369332"/>
            </a:xfrm>
            <a:prstGeom prst="rect">
              <a:avLst/>
            </a:prstGeom>
            <a:noFill/>
          </p:spPr>
          <p:txBody>
            <a:bodyPr wrap="none" rtlCol="0">
              <a:spAutoFit/>
            </a:bodyPr>
            <a:lstStyle/>
            <a:p>
              <a:r>
                <a:rPr lang="en-US" sz="1800" dirty="0"/>
                <a:t>SVM</a:t>
              </a:r>
            </a:p>
          </p:txBody>
        </p:sp>
        <p:cxnSp>
          <p:nvCxnSpPr>
            <p:cNvPr id="40" name="Straight Arrow Connector 39">
              <a:extLst>
                <a:ext uri="{FF2B5EF4-FFF2-40B4-BE49-F238E27FC236}">
                  <a16:creationId xmlns:a16="http://schemas.microsoft.com/office/drawing/2014/main" id="{4F3755E8-020C-834A-ABC0-AC12B87E1592}"/>
                </a:ext>
              </a:extLst>
            </p:cNvPr>
            <p:cNvCxnSpPr>
              <a:cxnSpLocks/>
            </p:cNvCxnSpPr>
            <p:nvPr/>
          </p:nvCxnSpPr>
          <p:spPr>
            <a:xfrm flipV="1">
              <a:off x="6962384" y="2686177"/>
              <a:ext cx="924253" cy="805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1BE1B93-793F-8047-81DD-B6465F500AC1}"/>
                </a:ext>
              </a:extLst>
            </p:cNvPr>
            <p:cNvCxnSpPr>
              <a:stCxn id="17" idx="2"/>
            </p:cNvCxnSpPr>
            <p:nvPr/>
          </p:nvCxnSpPr>
          <p:spPr>
            <a:xfrm>
              <a:off x="4939900" y="4167117"/>
              <a:ext cx="27752" cy="1269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a16="http://schemas.microsoft.com/office/drawing/2014/main" id="{7F8E75C3-F560-DB43-897C-CEF8BF9A6B7F}"/>
              </a:ext>
            </a:extLst>
          </p:cNvPr>
          <p:cNvSpPr txBox="1"/>
          <p:nvPr/>
        </p:nvSpPr>
        <p:spPr>
          <a:xfrm>
            <a:off x="7118408" y="990956"/>
            <a:ext cx="2113335" cy="1846659"/>
          </a:xfrm>
          <a:prstGeom prst="rect">
            <a:avLst/>
          </a:prstGeom>
          <a:noFill/>
        </p:spPr>
        <p:txBody>
          <a:bodyPr wrap="none" rtlCol="0">
            <a:spAutoFit/>
          </a:bodyPr>
          <a:lstStyle/>
          <a:p>
            <a:pPr marL="285750" indent="-285750">
              <a:buFont typeface="Arial" charset="0"/>
              <a:buChar char="•"/>
            </a:pPr>
            <a:r>
              <a:rPr lang="en-US" sz="1400" dirty="0"/>
              <a:t>Precision</a:t>
            </a:r>
          </a:p>
          <a:p>
            <a:pPr marL="285750" indent="-285750">
              <a:buFont typeface="Arial" charset="0"/>
              <a:buChar char="•"/>
            </a:pPr>
            <a:r>
              <a:rPr lang="en-US" sz="1400" dirty="0"/>
              <a:t>Recall</a:t>
            </a:r>
          </a:p>
          <a:p>
            <a:pPr marL="285750" indent="-285750">
              <a:buFont typeface="Arial" charset="0"/>
              <a:buChar char="•"/>
            </a:pPr>
            <a:r>
              <a:rPr lang="en-US" sz="1400" dirty="0"/>
              <a:t>F1-score</a:t>
            </a:r>
          </a:p>
          <a:p>
            <a:pPr marL="285750" indent="-285750">
              <a:buFont typeface="Arial" charset="0"/>
              <a:buChar char="•"/>
            </a:pPr>
            <a:r>
              <a:rPr lang="en-US" sz="1400" dirty="0"/>
              <a:t>Confusion matrix</a:t>
            </a:r>
          </a:p>
          <a:p>
            <a:pPr marL="285750" indent="-285750">
              <a:buFont typeface="Arial" charset="0"/>
              <a:buChar char="•"/>
            </a:pPr>
            <a:r>
              <a:rPr lang="en-US" sz="1400" dirty="0"/>
              <a:t>Measures for</a:t>
            </a:r>
          </a:p>
          <a:p>
            <a:r>
              <a:rPr lang="en-US" sz="1400" dirty="0"/>
              <a:t>Imbalanced datasets</a:t>
            </a:r>
          </a:p>
          <a:p>
            <a:pPr marL="285750" indent="-285750">
              <a:buFont typeface="Arial" panose="020B0604020202020204" pitchFamily="34" charset="0"/>
              <a:buChar char="•"/>
            </a:pPr>
            <a:r>
              <a:rPr lang="en-US" sz="1400" dirty="0"/>
              <a:t>K fold cross validation</a:t>
            </a:r>
          </a:p>
          <a:p>
            <a:pPr marL="285750" indent="-285750">
              <a:buFont typeface="Arial" charset="0"/>
              <a:buChar char="•"/>
            </a:pPr>
            <a:endParaRPr lang="en-US" sz="1600" dirty="0"/>
          </a:p>
        </p:txBody>
      </p:sp>
      <p:sp>
        <p:nvSpPr>
          <p:cNvPr id="55" name="TextBox 54">
            <a:extLst>
              <a:ext uri="{FF2B5EF4-FFF2-40B4-BE49-F238E27FC236}">
                <a16:creationId xmlns:a16="http://schemas.microsoft.com/office/drawing/2014/main" id="{B4404FBC-0E34-0B48-9ACA-111188EF26CB}"/>
              </a:ext>
            </a:extLst>
          </p:cNvPr>
          <p:cNvSpPr txBox="1"/>
          <p:nvPr/>
        </p:nvSpPr>
        <p:spPr>
          <a:xfrm>
            <a:off x="5762408" y="4966654"/>
            <a:ext cx="3528530" cy="200055"/>
          </a:xfrm>
          <a:prstGeom prst="rect">
            <a:avLst/>
          </a:prstGeom>
          <a:noFill/>
        </p:spPr>
        <p:txBody>
          <a:bodyPr wrap="none" rtlCol="0">
            <a:spAutoFit/>
          </a:bodyPr>
          <a:lstStyle/>
          <a:p>
            <a:r>
              <a:rPr lang="en-US" sz="700" dirty="0"/>
              <a:t>Picture adapted from: Hands on Machine Learning with </a:t>
            </a:r>
            <a:r>
              <a:rPr lang="en-US" sz="700" dirty="0" err="1"/>
              <a:t>Scikit</a:t>
            </a:r>
            <a:r>
              <a:rPr lang="en-US" sz="700" dirty="0"/>
              <a:t>-Learn and </a:t>
            </a:r>
            <a:r>
              <a:rPr lang="en-US" sz="700" dirty="0" err="1"/>
              <a:t>TensorFlow</a:t>
            </a:r>
            <a:r>
              <a:rPr lang="en-US" sz="700" dirty="0"/>
              <a:t>, Cap 1.</a:t>
            </a:r>
          </a:p>
        </p:txBody>
      </p:sp>
    </p:spTree>
    <p:extLst>
      <p:ext uri="{BB962C8B-B14F-4D97-AF65-F5344CB8AC3E}">
        <p14:creationId xmlns:p14="http://schemas.microsoft.com/office/powerpoint/2010/main" val="339232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Suggested references</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A7DD4633-1B09-2E4A-8FCA-434B7EFA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9" name="Picture 8">
            <a:extLst>
              <a:ext uri="{FF2B5EF4-FFF2-40B4-BE49-F238E27FC236}">
                <a16:creationId xmlns:a16="http://schemas.microsoft.com/office/drawing/2014/main" id="{A60EB27C-5855-6F4E-A042-4B8E65E5F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97" y="1383575"/>
            <a:ext cx="1640000" cy="2160000"/>
          </a:xfrm>
          <a:prstGeom prst="rect">
            <a:avLst/>
          </a:prstGeom>
        </p:spPr>
      </p:pic>
      <p:pic>
        <p:nvPicPr>
          <p:cNvPr id="10" name="Picture 9">
            <a:extLst>
              <a:ext uri="{FF2B5EF4-FFF2-40B4-BE49-F238E27FC236}">
                <a16:creationId xmlns:a16="http://schemas.microsoft.com/office/drawing/2014/main" id="{E7680BA6-E120-5546-BB42-DB9F4C2C2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874" y="1383575"/>
            <a:ext cx="1644000" cy="2160000"/>
          </a:xfrm>
          <a:prstGeom prst="rect">
            <a:avLst/>
          </a:prstGeom>
        </p:spPr>
      </p:pic>
      <p:pic>
        <p:nvPicPr>
          <p:cNvPr id="11" name="Picture 10">
            <a:extLst>
              <a:ext uri="{FF2B5EF4-FFF2-40B4-BE49-F238E27FC236}">
                <a16:creationId xmlns:a16="http://schemas.microsoft.com/office/drawing/2014/main" id="{43A28281-66F8-7948-BA9C-11D25CF38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4451" y="1383575"/>
            <a:ext cx="1717200" cy="2160000"/>
          </a:xfrm>
          <a:prstGeom prst="rect">
            <a:avLst/>
          </a:prstGeom>
        </p:spPr>
      </p:pic>
      <p:sp>
        <p:nvSpPr>
          <p:cNvPr id="12" name="TextBox 11">
            <a:extLst>
              <a:ext uri="{FF2B5EF4-FFF2-40B4-BE49-F238E27FC236}">
                <a16:creationId xmlns:a16="http://schemas.microsoft.com/office/drawing/2014/main" id="{91A00DDA-2209-DB47-B17E-B2000271DE11}"/>
              </a:ext>
            </a:extLst>
          </p:cNvPr>
          <p:cNvSpPr txBox="1"/>
          <p:nvPr/>
        </p:nvSpPr>
        <p:spPr>
          <a:xfrm>
            <a:off x="673101" y="3838473"/>
            <a:ext cx="5264262" cy="830997"/>
          </a:xfrm>
          <a:prstGeom prst="rect">
            <a:avLst/>
          </a:prstGeom>
          <a:noFill/>
        </p:spPr>
        <p:txBody>
          <a:bodyPr wrap="none" rtlCol="0">
            <a:spAutoFit/>
          </a:bodyPr>
          <a:lstStyle/>
          <a:p>
            <a:r>
              <a:rPr lang="en-US" sz="1600" dirty="0" err="1"/>
              <a:t>Scikit</a:t>
            </a:r>
            <a:r>
              <a:rPr lang="en-US" sz="1600" dirty="0"/>
              <a:t>-learn: </a:t>
            </a:r>
            <a:r>
              <a:rPr lang="en-US" sz="1600" dirty="0">
                <a:hlinkClick r:id="rId7"/>
              </a:rPr>
              <a:t>http://scikit-learn.org</a:t>
            </a:r>
            <a:endParaRPr lang="en-US" sz="1600" dirty="0"/>
          </a:p>
          <a:p>
            <a:r>
              <a:rPr lang="en-US" sz="1600" dirty="0" err="1"/>
              <a:t>TensorFlow</a:t>
            </a:r>
            <a:r>
              <a:rPr lang="en-US" sz="1600" dirty="0"/>
              <a:t>: </a:t>
            </a:r>
            <a:r>
              <a:rPr lang="en-US" sz="1600" dirty="0">
                <a:hlinkClick r:id="rId8"/>
              </a:rPr>
              <a:t>https://www.tensorflow.org</a:t>
            </a:r>
            <a:endParaRPr lang="en-US" sz="1600" dirty="0"/>
          </a:p>
          <a:p>
            <a:r>
              <a:rPr lang="en-US" sz="1600" dirty="0"/>
              <a:t>Andrew Ng deep learning page: </a:t>
            </a:r>
            <a:r>
              <a:rPr lang="en-US" sz="1600" dirty="0">
                <a:hlinkClick r:id="rId9"/>
              </a:rPr>
              <a:t>https://</a:t>
            </a:r>
            <a:r>
              <a:rPr lang="en-US" sz="1600" dirty="0" err="1">
                <a:hlinkClick r:id="rId9"/>
              </a:rPr>
              <a:t>www.deeplearning.a</a:t>
            </a:r>
            <a:r>
              <a:rPr lang="en-US" sz="1600" dirty="0" err="1"/>
              <a:t>i</a:t>
            </a:r>
            <a:endParaRPr lang="en-US" sz="1600" dirty="0"/>
          </a:p>
        </p:txBody>
      </p:sp>
    </p:spTree>
    <p:extLst>
      <p:ext uri="{BB962C8B-B14F-4D97-AF65-F5344CB8AC3E}">
        <p14:creationId xmlns:p14="http://schemas.microsoft.com/office/powerpoint/2010/main" val="133221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14624" y="1561041"/>
            <a:ext cx="6950075" cy="1794966"/>
          </a:xfrm>
        </p:spPr>
        <p:txBody>
          <a:bodyPr/>
          <a:lstStyle/>
          <a:p>
            <a:pPr>
              <a:buFont typeface="Arial" charset="0"/>
              <a:buChar char="•"/>
            </a:pPr>
            <a:r>
              <a:rPr lang="en-US" dirty="0"/>
              <a:t>Excellent pattern recognition models.</a:t>
            </a:r>
          </a:p>
          <a:p>
            <a:pPr>
              <a:buFont typeface="Arial" charset="0"/>
              <a:buChar char="•"/>
            </a:pPr>
            <a:r>
              <a:rPr lang="en-US" dirty="0"/>
              <a:t>Excellent on unstructured data.</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ANNs Neuro-inspired computation</a:t>
            </a:r>
          </a:p>
        </p:txBody>
      </p:sp>
      <p:sp>
        <p:nvSpPr>
          <p:cNvPr id="4" name="Text Placeholder 3"/>
          <p:cNvSpPr>
            <a:spLocks noGrp="1"/>
          </p:cNvSpPr>
          <p:nvPr>
            <p:ph type="body" sz="quarter" idx="12"/>
          </p:nvPr>
        </p:nvSpPr>
        <p:spPr>
          <a:xfrm>
            <a:off x="414624" y="1106598"/>
            <a:ext cx="5823535" cy="216647"/>
          </a:xfrm>
        </p:spPr>
        <p:txBody>
          <a:bodyPr/>
          <a:lstStyle/>
          <a:p>
            <a:r>
              <a:rPr lang="en-US" dirty="0"/>
              <a:t>Artificial neural networks (ANNs): family of models with a gross inspiration from the brain.</a:t>
            </a:r>
          </a:p>
          <a:p>
            <a:endParaRPr lang="en-US" dirty="0"/>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36261D81-D30F-AC44-9384-764A7CD8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43" y="2329052"/>
            <a:ext cx="3946285" cy="2556864"/>
          </a:xfrm>
          <a:prstGeom prst="rect">
            <a:avLst/>
          </a:prstGeom>
        </p:spPr>
      </p:pic>
      <p:sp>
        <p:nvSpPr>
          <p:cNvPr id="9" name="TextBox 8">
            <a:extLst>
              <a:ext uri="{FF2B5EF4-FFF2-40B4-BE49-F238E27FC236}">
                <a16:creationId xmlns:a16="http://schemas.microsoft.com/office/drawing/2014/main" id="{5A3268FC-494E-D94E-A84A-6946D402FD4B}"/>
              </a:ext>
            </a:extLst>
          </p:cNvPr>
          <p:cNvSpPr txBox="1"/>
          <p:nvPr/>
        </p:nvSpPr>
        <p:spPr>
          <a:xfrm>
            <a:off x="1417046" y="2033369"/>
            <a:ext cx="1844672" cy="369332"/>
          </a:xfrm>
          <a:prstGeom prst="rect">
            <a:avLst/>
          </a:prstGeom>
          <a:noFill/>
        </p:spPr>
        <p:txBody>
          <a:bodyPr wrap="none" rtlCol="0">
            <a:spAutoFit/>
          </a:bodyPr>
          <a:lstStyle/>
          <a:p>
            <a:r>
              <a:rPr lang="en-US" sz="1800" b="1" dirty="0"/>
              <a:t>Biological neuron</a:t>
            </a:r>
          </a:p>
        </p:txBody>
      </p:sp>
      <p:pic>
        <p:nvPicPr>
          <p:cNvPr id="10" name="Picture 9">
            <a:extLst>
              <a:ext uri="{FF2B5EF4-FFF2-40B4-BE49-F238E27FC236}">
                <a16:creationId xmlns:a16="http://schemas.microsoft.com/office/drawing/2014/main" id="{7E1584DE-B5B7-DE4C-B8BB-25088933C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571" y="2329052"/>
            <a:ext cx="4323429" cy="2607874"/>
          </a:xfrm>
          <a:prstGeom prst="rect">
            <a:avLst/>
          </a:prstGeom>
        </p:spPr>
      </p:pic>
      <p:sp>
        <p:nvSpPr>
          <p:cNvPr id="11" name="TextBox 10">
            <a:extLst>
              <a:ext uri="{FF2B5EF4-FFF2-40B4-BE49-F238E27FC236}">
                <a16:creationId xmlns:a16="http://schemas.microsoft.com/office/drawing/2014/main" id="{AFEDFB1B-4B4C-B741-BD82-EF1F359A90D7}"/>
              </a:ext>
            </a:extLst>
          </p:cNvPr>
          <p:cNvSpPr txBox="1"/>
          <p:nvPr/>
        </p:nvSpPr>
        <p:spPr>
          <a:xfrm>
            <a:off x="6393670" y="1998523"/>
            <a:ext cx="1735219" cy="369332"/>
          </a:xfrm>
          <a:prstGeom prst="rect">
            <a:avLst/>
          </a:prstGeom>
          <a:noFill/>
        </p:spPr>
        <p:txBody>
          <a:bodyPr wrap="none" rtlCol="0">
            <a:spAutoFit/>
          </a:bodyPr>
          <a:lstStyle/>
          <a:p>
            <a:r>
              <a:rPr lang="en-US" sz="1800" b="1" dirty="0"/>
              <a:t>Artificial neuron</a:t>
            </a:r>
          </a:p>
        </p:txBody>
      </p:sp>
      <p:sp>
        <p:nvSpPr>
          <p:cNvPr id="12" name="TextBox 11">
            <a:extLst>
              <a:ext uri="{FF2B5EF4-FFF2-40B4-BE49-F238E27FC236}">
                <a16:creationId xmlns:a16="http://schemas.microsoft.com/office/drawing/2014/main" id="{C39BEE98-7418-5E4A-9DE2-99660E74881A}"/>
              </a:ext>
            </a:extLst>
          </p:cNvPr>
          <p:cNvSpPr txBox="1"/>
          <p:nvPr/>
        </p:nvSpPr>
        <p:spPr>
          <a:xfrm>
            <a:off x="6316001" y="4281726"/>
            <a:ext cx="2905667" cy="523220"/>
          </a:xfrm>
          <a:prstGeom prst="rect">
            <a:avLst/>
          </a:prstGeom>
          <a:noFill/>
        </p:spPr>
        <p:txBody>
          <a:bodyPr wrap="none" rtlCol="0">
            <a:spAutoFit/>
          </a:bodyPr>
          <a:lstStyle/>
          <a:p>
            <a:r>
              <a:rPr lang="en-US" sz="1400" b="1" dirty="0"/>
              <a:t>Our brain: </a:t>
            </a:r>
            <a:r>
              <a:rPr lang="en-US" sz="1400" dirty="0"/>
              <a:t>about 86 billion neurons</a:t>
            </a:r>
            <a:r>
              <a:rPr lang="en-US" sz="1400" baseline="30000" dirty="0"/>
              <a:t>1</a:t>
            </a:r>
            <a:r>
              <a:rPr lang="en-US" sz="1400" dirty="0"/>
              <a:t>.</a:t>
            </a:r>
          </a:p>
          <a:p>
            <a:r>
              <a:rPr lang="en-US" sz="1400" b="1" dirty="0"/>
              <a:t>Largest ANN: </a:t>
            </a:r>
            <a:r>
              <a:rPr lang="en-US" sz="1400" dirty="0"/>
              <a:t>about million neurons</a:t>
            </a:r>
            <a:r>
              <a:rPr lang="en-US" sz="1400" baseline="30000" dirty="0"/>
              <a:t>2</a:t>
            </a:r>
            <a:r>
              <a:rPr lang="en-US" sz="1400" dirty="0"/>
              <a:t>.</a:t>
            </a:r>
          </a:p>
        </p:txBody>
      </p:sp>
      <p:sp>
        <p:nvSpPr>
          <p:cNvPr id="13" name="TextBox 12">
            <a:extLst>
              <a:ext uri="{FF2B5EF4-FFF2-40B4-BE49-F238E27FC236}">
                <a16:creationId xmlns:a16="http://schemas.microsoft.com/office/drawing/2014/main" id="{4FDBAF77-DB58-5049-9C1E-488973BA7E0E}"/>
              </a:ext>
            </a:extLst>
          </p:cNvPr>
          <p:cNvSpPr txBox="1"/>
          <p:nvPr/>
        </p:nvSpPr>
        <p:spPr>
          <a:xfrm>
            <a:off x="6238159" y="4804946"/>
            <a:ext cx="2983509" cy="338554"/>
          </a:xfrm>
          <a:prstGeom prst="rect">
            <a:avLst/>
          </a:prstGeom>
          <a:noFill/>
        </p:spPr>
        <p:txBody>
          <a:bodyPr wrap="none" rtlCol="0">
            <a:spAutoFit/>
          </a:bodyPr>
          <a:lstStyle/>
          <a:p>
            <a:r>
              <a:rPr lang="en-US" sz="800" dirty="0"/>
              <a:t>1 </a:t>
            </a:r>
            <a:r>
              <a:rPr lang="en-US" sz="800" dirty="0">
                <a:hlinkClick r:id="rId5"/>
              </a:rPr>
              <a:t>https://www.nature.com/scitable/blog/brain-metrics/</a:t>
            </a:r>
            <a:endParaRPr lang="en-US" sz="800" dirty="0"/>
          </a:p>
          <a:p>
            <a:r>
              <a:rPr lang="en-US" sz="800" dirty="0"/>
              <a:t>2 </a:t>
            </a:r>
            <a:r>
              <a:rPr lang="en-US" sz="800" dirty="0">
                <a:hlinkClick r:id="rId6"/>
              </a:rPr>
              <a:t>https://phys.org/2018-06-ai-method-power-artificial-neural.html</a:t>
            </a:r>
            <a:endParaRPr lang="en-US" sz="800" dirty="0"/>
          </a:p>
        </p:txBody>
      </p:sp>
      <p:pic>
        <p:nvPicPr>
          <p:cNvPr id="14" name="Picture 13">
            <a:extLst>
              <a:ext uri="{FF2B5EF4-FFF2-40B4-BE49-F238E27FC236}">
                <a16:creationId xmlns:a16="http://schemas.microsoft.com/office/drawing/2014/main" id="{52EED7D1-C097-CC4D-967E-62D874257AE5}"/>
              </a:ext>
            </a:extLst>
          </p:cNvPr>
          <p:cNvPicPr>
            <a:picLocks noChangeAspect="1"/>
          </p:cNvPicPr>
          <p:nvPr/>
        </p:nvPicPr>
        <p:blipFill>
          <a:blip r:embed="rId7"/>
          <a:stretch>
            <a:fillRect/>
          </a:stretch>
        </p:blipFill>
        <p:spPr>
          <a:xfrm>
            <a:off x="6238159" y="1038849"/>
            <a:ext cx="2800645" cy="870726"/>
          </a:xfrm>
          <a:prstGeom prst="rect">
            <a:avLst/>
          </a:prstGeom>
        </p:spPr>
      </p:pic>
    </p:spTree>
    <p:extLst>
      <p:ext uri="{BB962C8B-B14F-4D97-AF65-F5344CB8AC3E}">
        <p14:creationId xmlns:p14="http://schemas.microsoft.com/office/powerpoint/2010/main" val="26900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ANNs and their </a:t>
            </a:r>
            <a:r>
              <a:rPr lang="en-US" dirty="0" err="1"/>
              <a:t>flavours</a:t>
            </a:r>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B13414D6-FF9F-4043-898A-AA2BD398A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1201956"/>
            <a:ext cx="4002440" cy="2827265"/>
          </a:xfrm>
          <a:prstGeom prst="rect">
            <a:avLst/>
          </a:prstGeom>
        </p:spPr>
      </p:pic>
      <p:pic>
        <p:nvPicPr>
          <p:cNvPr id="9" name="Picture 8">
            <a:extLst>
              <a:ext uri="{FF2B5EF4-FFF2-40B4-BE49-F238E27FC236}">
                <a16:creationId xmlns:a16="http://schemas.microsoft.com/office/drawing/2014/main" id="{75B66DA6-1D34-524F-82FB-322AB9945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275" y="1181457"/>
            <a:ext cx="4002440" cy="2827265"/>
          </a:xfrm>
          <a:prstGeom prst="rect">
            <a:avLst/>
          </a:prstGeom>
        </p:spPr>
      </p:pic>
      <p:sp>
        <p:nvSpPr>
          <p:cNvPr id="10" name="TextBox 9">
            <a:extLst>
              <a:ext uri="{FF2B5EF4-FFF2-40B4-BE49-F238E27FC236}">
                <a16:creationId xmlns:a16="http://schemas.microsoft.com/office/drawing/2014/main" id="{5FF59F31-ABA5-7E44-B1E5-2CD1CB769DCE}"/>
              </a:ext>
            </a:extLst>
          </p:cNvPr>
          <p:cNvSpPr txBox="1"/>
          <p:nvPr/>
        </p:nvSpPr>
        <p:spPr>
          <a:xfrm>
            <a:off x="140681" y="4093957"/>
            <a:ext cx="8458034" cy="1077218"/>
          </a:xfrm>
          <a:prstGeom prst="rect">
            <a:avLst/>
          </a:prstGeom>
          <a:noFill/>
        </p:spPr>
        <p:txBody>
          <a:bodyPr wrap="square" rtlCol="0">
            <a:spAutoFit/>
          </a:bodyPr>
          <a:lstStyle/>
          <a:p>
            <a:r>
              <a:rPr lang="en-US" sz="1600" dirty="0"/>
              <a:t>ANNs are general function approximators and perform well when learning a complex mapping from the </a:t>
            </a:r>
            <a:r>
              <a:rPr lang="en-US" sz="1600" b="1" dirty="0"/>
              <a:t>input</a:t>
            </a:r>
            <a:r>
              <a:rPr lang="en-US" sz="1600" dirty="0"/>
              <a:t> to the </a:t>
            </a:r>
            <a:r>
              <a:rPr lang="en-US" sz="1600" b="1" dirty="0"/>
              <a:t>output</a:t>
            </a:r>
            <a:r>
              <a:rPr lang="en-US" sz="1600" dirty="0"/>
              <a:t> space. </a:t>
            </a:r>
          </a:p>
          <a:p>
            <a:r>
              <a:rPr lang="en-US" sz="1600" dirty="0"/>
              <a:t>What the network should capture in order to perform such mapping? What should be the input and the output?</a:t>
            </a:r>
          </a:p>
        </p:txBody>
      </p:sp>
      <p:sp>
        <p:nvSpPr>
          <p:cNvPr id="12" name="TextBox 11">
            <a:extLst>
              <a:ext uri="{FF2B5EF4-FFF2-40B4-BE49-F238E27FC236}">
                <a16:creationId xmlns:a16="http://schemas.microsoft.com/office/drawing/2014/main" id="{120C4128-A025-624D-BAFF-F6C1F0DE8E1E}"/>
              </a:ext>
            </a:extLst>
          </p:cNvPr>
          <p:cNvSpPr txBox="1"/>
          <p:nvPr/>
        </p:nvSpPr>
        <p:spPr>
          <a:xfrm>
            <a:off x="4515356" y="4971120"/>
            <a:ext cx="4733988" cy="200055"/>
          </a:xfrm>
          <a:prstGeom prst="rect">
            <a:avLst/>
          </a:prstGeom>
          <a:noFill/>
        </p:spPr>
        <p:txBody>
          <a:bodyPr wrap="none" rtlCol="0">
            <a:spAutoFit/>
          </a:bodyPr>
          <a:lstStyle/>
          <a:p>
            <a:r>
              <a:rPr lang="en-US" sz="700" dirty="0"/>
              <a:t>Chart available at: https://</a:t>
            </a:r>
            <a:r>
              <a:rPr lang="en-US" sz="700" dirty="0" err="1"/>
              <a:t>towardsdatascience.com</a:t>
            </a:r>
            <a:r>
              <a:rPr lang="en-US" sz="700" dirty="0"/>
              <a:t>/the-mostly-complete-chart-of-neural-networks-explained-3fb6f2367464</a:t>
            </a:r>
          </a:p>
        </p:txBody>
      </p:sp>
    </p:spTree>
    <p:extLst>
      <p:ext uri="{BB962C8B-B14F-4D97-AF65-F5344CB8AC3E}">
        <p14:creationId xmlns:p14="http://schemas.microsoft.com/office/powerpoint/2010/main" val="8774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372</TotalTime>
  <Words>2404</Words>
  <Application>Microsoft Office PowerPoint</Application>
  <PresentationFormat>On-screen Show (16:9)</PresentationFormat>
  <Paragraphs>458</Paragraphs>
  <Slides>56</Slides>
  <Notes>4</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Debora Correa</cp:lastModifiedBy>
  <cp:revision>463</cp:revision>
  <dcterms:created xsi:type="dcterms:W3CDTF">2020-01-22T07:55:46Z</dcterms:created>
  <dcterms:modified xsi:type="dcterms:W3CDTF">2020-03-10T08:45:10Z</dcterms:modified>
</cp:coreProperties>
</file>